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76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18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0"/>
  </p:notesMasterIdLst>
  <p:sldIdLst>
    <p:sldId id="256" r:id="rId2"/>
    <p:sldId id="314" r:id="rId3"/>
    <p:sldId id="309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7" r:id="rId19"/>
    <p:sldId id="469" r:id="rId20"/>
    <p:sldId id="486" r:id="rId21"/>
    <p:sldId id="488" r:id="rId22"/>
    <p:sldId id="489" r:id="rId23"/>
    <p:sldId id="490" r:id="rId24"/>
    <p:sldId id="491" r:id="rId25"/>
    <p:sldId id="492" r:id="rId26"/>
    <p:sldId id="493" r:id="rId27"/>
    <p:sldId id="495" r:id="rId28"/>
    <p:sldId id="497" r:id="rId29"/>
    <p:sldId id="496" r:id="rId30"/>
    <p:sldId id="471" r:id="rId31"/>
    <p:sldId id="499" r:id="rId32"/>
    <p:sldId id="500" r:id="rId33"/>
    <p:sldId id="509" r:id="rId34"/>
    <p:sldId id="508" r:id="rId35"/>
    <p:sldId id="507" r:id="rId36"/>
    <p:sldId id="506" r:id="rId37"/>
    <p:sldId id="510" r:id="rId38"/>
    <p:sldId id="512" r:id="rId39"/>
    <p:sldId id="513" r:id="rId40"/>
    <p:sldId id="505" r:id="rId41"/>
    <p:sldId id="504" r:id="rId42"/>
    <p:sldId id="503" r:id="rId43"/>
    <p:sldId id="502" r:id="rId44"/>
    <p:sldId id="501" r:id="rId45"/>
    <p:sldId id="514" r:id="rId46"/>
    <p:sldId id="470" r:id="rId47"/>
    <p:sldId id="515" r:id="rId48"/>
    <p:sldId id="516" r:id="rId49"/>
    <p:sldId id="517" r:id="rId50"/>
    <p:sldId id="518" r:id="rId51"/>
    <p:sldId id="519" r:id="rId52"/>
    <p:sldId id="520" r:id="rId53"/>
    <p:sldId id="521" r:id="rId54"/>
    <p:sldId id="522" r:id="rId55"/>
    <p:sldId id="523" r:id="rId56"/>
    <p:sldId id="658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33" r:id="rId67"/>
    <p:sldId id="534" r:id="rId68"/>
    <p:sldId id="535" r:id="rId69"/>
    <p:sldId id="536" r:id="rId70"/>
    <p:sldId id="537" r:id="rId71"/>
    <p:sldId id="538" r:id="rId72"/>
    <p:sldId id="539" r:id="rId73"/>
    <p:sldId id="540" r:id="rId74"/>
    <p:sldId id="541" r:id="rId75"/>
    <p:sldId id="542" r:id="rId76"/>
    <p:sldId id="543" r:id="rId77"/>
    <p:sldId id="544" r:id="rId78"/>
    <p:sldId id="545" r:id="rId79"/>
    <p:sldId id="546" r:id="rId80"/>
    <p:sldId id="547" r:id="rId81"/>
    <p:sldId id="548" r:id="rId82"/>
    <p:sldId id="549" r:id="rId83"/>
    <p:sldId id="659" r:id="rId84"/>
    <p:sldId id="550" r:id="rId85"/>
    <p:sldId id="551" r:id="rId86"/>
    <p:sldId id="552" r:id="rId87"/>
    <p:sldId id="553" r:id="rId88"/>
    <p:sldId id="554" r:id="rId89"/>
    <p:sldId id="555" r:id="rId90"/>
    <p:sldId id="556" r:id="rId91"/>
    <p:sldId id="573" r:id="rId92"/>
    <p:sldId id="574" r:id="rId93"/>
    <p:sldId id="575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5" r:id="rId103"/>
    <p:sldId id="566" r:id="rId104"/>
    <p:sldId id="567" r:id="rId105"/>
    <p:sldId id="568" r:id="rId106"/>
    <p:sldId id="569" r:id="rId107"/>
    <p:sldId id="570" r:id="rId108"/>
    <p:sldId id="571" r:id="rId109"/>
    <p:sldId id="572" r:id="rId110"/>
    <p:sldId id="576" r:id="rId111"/>
    <p:sldId id="577" r:id="rId112"/>
    <p:sldId id="578" r:id="rId113"/>
    <p:sldId id="579" r:id="rId114"/>
    <p:sldId id="580" r:id="rId115"/>
    <p:sldId id="581" r:id="rId116"/>
    <p:sldId id="582" r:id="rId117"/>
    <p:sldId id="583" r:id="rId118"/>
    <p:sldId id="584" r:id="rId119"/>
    <p:sldId id="585" r:id="rId120"/>
    <p:sldId id="586" r:id="rId121"/>
    <p:sldId id="587" r:id="rId122"/>
    <p:sldId id="588" r:id="rId123"/>
    <p:sldId id="589" r:id="rId124"/>
    <p:sldId id="590" r:id="rId125"/>
    <p:sldId id="591" r:id="rId126"/>
    <p:sldId id="592" r:id="rId127"/>
    <p:sldId id="593" r:id="rId128"/>
    <p:sldId id="594" r:id="rId129"/>
    <p:sldId id="612" r:id="rId130"/>
    <p:sldId id="611" r:id="rId131"/>
    <p:sldId id="610" r:id="rId132"/>
    <p:sldId id="613" r:id="rId133"/>
    <p:sldId id="595" r:id="rId134"/>
    <p:sldId id="596" r:id="rId135"/>
    <p:sldId id="597" r:id="rId136"/>
    <p:sldId id="598" r:id="rId137"/>
    <p:sldId id="599" r:id="rId138"/>
    <p:sldId id="600" r:id="rId139"/>
    <p:sldId id="601" r:id="rId140"/>
    <p:sldId id="614" r:id="rId141"/>
    <p:sldId id="615" r:id="rId142"/>
    <p:sldId id="616" r:id="rId143"/>
    <p:sldId id="618" r:id="rId144"/>
    <p:sldId id="617" r:id="rId145"/>
    <p:sldId id="602" r:id="rId146"/>
    <p:sldId id="603" r:id="rId147"/>
    <p:sldId id="604" r:id="rId148"/>
    <p:sldId id="605" r:id="rId149"/>
    <p:sldId id="619" r:id="rId150"/>
    <p:sldId id="620" r:id="rId151"/>
    <p:sldId id="621" r:id="rId152"/>
    <p:sldId id="622" r:id="rId153"/>
    <p:sldId id="623" r:id="rId154"/>
    <p:sldId id="624" r:id="rId155"/>
    <p:sldId id="625" r:id="rId156"/>
    <p:sldId id="626" r:id="rId157"/>
    <p:sldId id="627" r:id="rId158"/>
    <p:sldId id="628" r:id="rId159"/>
    <p:sldId id="606" r:id="rId160"/>
    <p:sldId id="607" r:id="rId161"/>
    <p:sldId id="608" r:id="rId162"/>
    <p:sldId id="629" r:id="rId163"/>
    <p:sldId id="630" r:id="rId164"/>
    <p:sldId id="631" r:id="rId165"/>
    <p:sldId id="632" r:id="rId166"/>
    <p:sldId id="633" r:id="rId167"/>
    <p:sldId id="634" r:id="rId168"/>
    <p:sldId id="642" r:id="rId169"/>
    <p:sldId id="635" r:id="rId170"/>
    <p:sldId id="636" r:id="rId171"/>
    <p:sldId id="643" r:id="rId172"/>
    <p:sldId id="644" r:id="rId173"/>
    <p:sldId id="637" r:id="rId174"/>
    <p:sldId id="645" r:id="rId175"/>
    <p:sldId id="638" r:id="rId176"/>
    <p:sldId id="639" r:id="rId177"/>
    <p:sldId id="640" r:id="rId178"/>
    <p:sldId id="641" r:id="rId179"/>
    <p:sldId id="646" r:id="rId180"/>
    <p:sldId id="651" r:id="rId181"/>
    <p:sldId id="647" r:id="rId182"/>
    <p:sldId id="648" r:id="rId183"/>
    <p:sldId id="652" r:id="rId184"/>
    <p:sldId id="653" r:id="rId185"/>
    <p:sldId id="654" r:id="rId186"/>
    <p:sldId id="655" r:id="rId187"/>
    <p:sldId id="656" r:id="rId188"/>
    <p:sldId id="657" r:id="rId1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DB934"/>
    <a:srgbClr val="FFD773"/>
    <a:srgbClr val="F18230"/>
    <a:srgbClr val="000000"/>
    <a:srgbClr val="333333"/>
    <a:srgbClr val="F7A52F"/>
    <a:srgbClr val="F99D1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98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E55A8-D5CF-4CB6-A127-D1933B95FA4A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17949-EA51-4397-99D6-3B2F4099EE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ChangeArrowheads="1"/>
          </p:cNvSpPr>
          <p:nvPr/>
        </p:nvSpPr>
        <p:spPr bwMode="white">
          <a:xfrm>
            <a:off x="0" y="0"/>
            <a:ext cx="9144000" cy="3279775"/>
          </a:xfrm>
          <a:prstGeom prst="rect">
            <a:avLst/>
          </a:prstGeom>
          <a:gradFill rotWithShape="1">
            <a:gsLst>
              <a:gs pos="0">
                <a:srgbClr val="F18230"/>
              </a:gs>
              <a:gs pos="100000">
                <a:srgbClr val="FDB93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algn="l" defTabSz="914400" rtl="0" eaLnBrk="1" latinLnBrk="1" hangingPunct="1"/>
            <a:endParaRPr lang="ko-KR" altLang="en-US" sz="1800" kern="1200">
              <a:solidFill>
                <a:schemeClr val="tx1"/>
              </a:solidFill>
              <a:latin typeface="+mn-lt"/>
              <a:ea typeface="굴림" charset="-127"/>
              <a:cs typeface="+mn-cs"/>
            </a:endParaRPr>
          </a:p>
        </p:txBody>
      </p:sp>
      <p:sp>
        <p:nvSpPr>
          <p:cNvPr id="5" name="Freeform 32"/>
          <p:cNvSpPr>
            <a:spLocks/>
          </p:cNvSpPr>
          <p:nvPr/>
        </p:nvSpPr>
        <p:spPr bwMode="gray">
          <a:xfrm>
            <a:off x="1285852" y="2000240"/>
            <a:ext cx="7859737" cy="1271598"/>
          </a:xfrm>
          <a:custGeom>
            <a:avLst/>
            <a:gdLst/>
            <a:ahLst/>
            <a:cxnLst>
              <a:cxn ang="0">
                <a:pos x="0" y="573"/>
              </a:cxn>
              <a:cxn ang="0">
                <a:pos x="4134" y="573"/>
              </a:cxn>
              <a:cxn ang="0">
                <a:pos x="4134" y="1"/>
              </a:cxn>
              <a:cxn ang="0">
                <a:pos x="322" y="0"/>
              </a:cxn>
              <a:cxn ang="0">
                <a:pos x="0" y="573"/>
              </a:cxn>
            </a:cxnLst>
            <a:rect l="0" t="0" r="r" b="b"/>
            <a:pathLst>
              <a:path w="4134" h="573">
                <a:moveTo>
                  <a:pt x="0" y="573"/>
                </a:moveTo>
                <a:lnTo>
                  <a:pt x="4134" y="573"/>
                </a:lnTo>
                <a:lnTo>
                  <a:pt x="4134" y="1"/>
                </a:lnTo>
                <a:lnTo>
                  <a:pt x="322" y="0"/>
                </a:lnTo>
                <a:lnTo>
                  <a:pt x="0" y="5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Freeform 33"/>
          <p:cNvSpPr>
            <a:spLocks/>
          </p:cNvSpPr>
          <p:nvPr/>
        </p:nvSpPr>
        <p:spPr bwMode="invGray">
          <a:xfrm>
            <a:off x="-6350" y="3273425"/>
            <a:ext cx="1292202" cy="454018"/>
          </a:xfrm>
          <a:custGeom>
            <a:avLst/>
            <a:gdLst>
              <a:gd name="connsiteX0" fmla="*/ 0 w 10000"/>
              <a:gd name="connsiteY0" fmla="*/ 0 h 9965"/>
              <a:gd name="connsiteX1" fmla="*/ 10000 w 10000"/>
              <a:gd name="connsiteY1" fmla="*/ 0 h 9965"/>
              <a:gd name="connsiteX2" fmla="*/ 8341 w 10000"/>
              <a:gd name="connsiteY2" fmla="*/ 9686 h 9965"/>
              <a:gd name="connsiteX3" fmla="*/ 0 w 10000"/>
              <a:gd name="connsiteY3" fmla="*/ 9965 h 9965"/>
              <a:gd name="connsiteX4" fmla="*/ 0 w 10000"/>
              <a:gd name="connsiteY4" fmla="*/ 0 h 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65">
                <a:moveTo>
                  <a:pt x="0" y="0"/>
                </a:moveTo>
                <a:lnTo>
                  <a:pt x="10000" y="0"/>
                </a:lnTo>
                <a:lnTo>
                  <a:pt x="8341" y="9686"/>
                </a:lnTo>
                <a:lnTo>
                  <a:pt x="0" y="996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73"/>
              </a:gs>
              <a:gs pos="100000">
                <a:srgbClr val="FDB934"/>
              </a:gs>
            </a:gsLst>
            <a:lin ang="27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algn="l" defTabSz="914400" rtl="0" eaLnBrk="1" latinLnBrk="1" hangingPunct="1">
              <a:defRPr/>
            </a:pPr>
            <a:endParaRPr lang="ko-KR" alt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71670" y="2285992"/>
            <a:ext cx="6715140" cy="685800"/>
          </a:xfrm>
        </p:spPr>
        <p:txBody>
          <a:bodyPr/>
          <a:lstStyle>
            <a:lvl1pPr algn="ctr">
              <a:defRPr sz="4400" b="1" i="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638800"/>
            <a:ext cx="6400800" cy="533400"/>
          </a:xfrm>
        </p:spPr>
        <p:txBody>
          <a:bodyPr/>
          <a:lstStyle>
            <a:lvl1pPr marL="0" indent="0" algn="r">
              <a:buFontTx/>
              <a:buNone/>
              <a:defRPr sz="2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62738" y="227013"/>
            <a:ext cx="2068512" cy="6170612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53138" cy="61706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6650" y="227013"/>
            <a:ext cx="6324600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949825"/>
          </a:xfrm>
        </p:spPr>
        <p:txBody>
          <a:bodyPr/>
          <a:lstStyle/>
          <a:p>
            <a:pPr lvl="0"/>
            <a:r>
              <a:rPr lang="ko-KR" altLang="en-US" noProof="0" smtClean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3174" y="227013"/>
            <a:ext cx="6500826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8860" y="71414"/>
            <a:ext cx="625794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0" y="1500174"/>
            <a:ext cx="9144000" cy="53578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1"/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rgbClr val="F18230"/>
              </a:gs>
              <a:gs pos="100000">
                <a:srgbClr val="FDB93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algn="l" defTabSz="914400" rtl="0" eaLnBrk="1" latinLnBrk="1" hangingPunct="1"/>
            <a:endParaRPr lang="ko-KR" altLang="en-US" sz="1800" kern="1200">
              <a:solidFill>
                <a:schemeClr val="tx1"/>
              </a:solidFill>
              <a:latin typeface="+mn-lt"/>
              <a:ea typeface="굴림" charset="-127"/>
              <a:cs typeface="+mn-cs"/>
            </a:endParaRPr>
          </a:p>
        </p:txBody>
      </p:sp>
      <p:graphicFrame>
        <p:nvGraphicFramePr>
          <p:cNvPr id="1026" name="Object 19"/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p:oleObj spid="_x0000_s1026" name="Image" r:id="rId15" imgW="7949206" imgH="5320635" progId="">
              <p:embed/>
            </p:oleObj>
          </a:graphicData>
        </a:graphic>
      </p:graphicFrame>
      <p:sp>
        <p:nvSpPr>
          <p:cNvPr id="1045" name="Freeform 21"/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46" name="Freeform 22"/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73"/>
              </a:gs>
              <a:gs pos="100000">
                <a:srgbClr val="FDB934"/>
              </a:gs>
            </a:gsLst>
            <a:lin ang="27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굴림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2013-12-24</a:t>
            </a:fld>
            <a:endParaRPr lang="ko-KR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굴림" charset="-127"/>
              </a:defRPr>
            </a:lvl1pPr>
          </a:lstStyle>
          <a:p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굴림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 i="0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71670" y="1981768"/>
            <a:ext cx="6715140" cy="1285884"/>
          </a:xfrm>
        </p:spPr>
        <p:txBody>
          <a:bodyPr/>
          <a:lstStyle/>
          <a:p>
            <a:pPr algn="l"/>
            <a:r>
              <a:rPr lang="en-US" altLang="ko-KR" dirty="0" smtClean="0"/>
              <a:t>Part2 CSS3 Design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제우미디어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628800"/>
            <a:ext cx="7992888" cy="4752528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Template Layout Module : 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 레이아웃 템플릿을 작성하기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Speech Module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음성 합성 장치를 위한 볼륨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음성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피치 등을 제어할 수 있는 속성에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Basic User Interface Module : &lt;form&gt;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서식 요소와 같이 기본적으로 제공되는 사용자 환경에 대한 설정 방법의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Scoping : 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속성의 적용 범위에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Grid Positioning Module Level 3 : Grid Layout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에서의 요소 배치에 관한 사항에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background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관련 속성을 일괄적으로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1943100"/>
            <a:ext cx="74009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border–color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테두리 선 색상을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563" y="2447925"/>
            <a:ext cx="547687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border–style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 테두리의 선 스타일을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71738"/>
            <a:ext cx="68580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border–width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 테두리의 선 굵기를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988" y="2486025"/>
            <a:ext cx="55340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border–radius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907704" y="1196752"/>
            <a:ext cx="6264696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테두리 선을 둥근 모서리 형태로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730077"/>
            <a:ext cx="518160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border–image–source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 테두리에 표시될 이미지를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76872"/>
            <a:ext cx="50006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284984"/>
            <a:ext cx="39909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border–image–slice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테두리에 지정할 이미지가 요소 박스 상하좌우 테두리 영역에 보여질 크기를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1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204864"/>
            <a:ext cx="47339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492896"/>
            <a:ext cx="399097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border–image–repeat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907704" y="1052736"/>
            <a:ext cx="6696744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박스에 지정된 이미지가 반복되는 스타일을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484784"/>
            <a:ext cx="45910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429000"/>
            <a:ext cx="58578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border–image–width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835696" y="1052736"/>
            <a:ext cx="655272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방향별로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 영역의 길이를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556792"/>
            <a:ext cx="49815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3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501008"/>
            <a:ext cx="55626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border–image–outset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268760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테두리에 지정한 이미지가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영역에서 벗어나 요소 박스 외부에 표시되는 이미지 영역을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88840"/>
            <a:ext cx="48006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933056"/>
            <a:ext cx="55721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628800"/>
            <a:ext cx="7992888" cy="4752528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Grid Template Layout :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그리드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기반의 레이아웃을 구현하기 위한 속성에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규정하던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position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등과는 별도의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것임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Flexible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Box Layout Module : 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등장한 새로운 방식의 레이아웃을 구성하는 방법에 대한 규정으로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박스의 배치 순서나 방향을 지정하는 방법에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Image Values and Replaced Content Module Level 3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이미지나 대치되는 요소를 위한 속성들에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속성들은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사용되는 이미지 또는 대치되는 요소 자체에 대한 제어를 목적으로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border–image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테두리 이미지 지정과 관련된 속성을 일괄 적용하는 대표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088" y="2419350"/>
            <a:ext cx="69818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box–decoration–break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11560" y="1412776"/>
            <a:ext cx="7992888" cy="1224136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박스가 페이지나 단으로 인해 나누어졌거나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요소가 자동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줄바꿈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때문에 나누어졌을 경우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border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추가할 것인지의 여부를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564904"/>
            <a:ext cx="3768849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2560662"/>
            <a:ext cx="4967114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box–shadow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그림자를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6825" y="2471738"/>
            <a:ext cx="661035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float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일반적인 흐름에서 분리된 요소를 부모 영역을 기준으로 배치하는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863" y="2476500"/>
            <a:ext cx="524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clear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float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속성의 선언으로 요소의 배치 위치에 영향을 받게 된 경우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이를 해제하고자 할 때 사용하는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763" y="2452688"/>
            <a:ext cx="53244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position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배치 방식을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25" y="2376488"/>
            <a:ext cx="561975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top, right, bottom, left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position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static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아닌 경우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 요소의 위치를 지정할 때 사용할 수 있는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offset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25" y="2466975"/>
            <a:ext cx="52387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z–index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position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static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아닌 요소의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offset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 속성 값과 겹쳤을 경우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겹치는 순서를 지정하는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5219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2420888"/>
            <a:ext cx="28003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clip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특정 영역만 나타나도록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3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88840"/>
            <a:ext cx="61912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column–width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다단 구성 시 단의 너비를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517207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412776"/>
            <a:ext cx="7992888" cy="5112568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2D Transforms Module Level 3 : 2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형태 변환을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속성은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확대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회전 등의 변환을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적용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3D Transforms Module Level 3 : 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형태 변환을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Transitions Module Level 3 : 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효과의 전환을 일정 시간 동안 부드럽게 진행하기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Transition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수행되기 위해서는 요소에 지정된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속성 값이 변경되어야 하므로 특정한 트리거가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필요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Animations Module Level 3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애니메이션을 구현하기 위한 속성에 관한 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Transition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 애니메이션의 형태로 구현되지만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속성은 애니메이션을 수행하기 위한 트리거가 특별히 필요 없음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column–count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다단 구성 시 단의 개수를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25" y="2457450"/>
            <a:ext cx="52387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columns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단의 너비와 개수를 일괄 지정하기 위한 대표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288" y="2443163"/>
            <a:ext cx="530542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column–gap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단과 단 사이의 간격을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488" y="2466975"/>
            <a:ext cx="51530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column–rule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단과 단 사이의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구분선을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표현하기 위한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36415"/>
            <a:ext cx="71628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717032"/>
            <a:ext cx="52959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column–span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979712" y="1124744"/>
            <a:ext cx="5976664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다단 구성 시 여러 단을 차지하는 요소를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628775"/>
            <a:ext cx="53721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column–fill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979712" y="1124744"/>
            <a:ext cx="6408712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다단 영역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흐름의 영향을 받는 방식을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50673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600" dirty="0" smtClean="0"/>
              <a:t>break–before</a:t>
            </a:r>
            <a:r>
              <a:rPr lang="en-US" altLang="ko-KR" sz="2600" dirty="0" smtClean="0"/>
              <a:t>, break–after, break–inside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다단의 분할 방식을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81100" y="2060848"/>
            <a:ext cx="6781800" cy="4557712"/>
            <a:chOff x="1181100" y="2060848"/>
            <a:chExt cx="6781800" cy="4557712"/>
          </a:xfrm>
        </p:grpSpPr>
        <p:pic>
          <p:nvPicPr>
            <p:cNvPr id="2918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2060848"/>
              <a:ext cx="6781800" cy="225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18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87624" y="4342085"/>
              <a:ext cx="4857750" cy="2276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transform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224136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박스를 변형하는 속성으로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2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및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변형이 가능하며 변형 형태별로 함수 타입의 속성 값을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이때 속성 값을 공란으로 구분하여 복수의 속성 값을 지정할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80928"/>
            <a:ext cx="661035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translate( )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박스를 평면상에서 수평 이동하는 기능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708920"/>
            <a:ext cx="34575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scale( )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크기를 변형하는 기능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8925" y="2166938"/>
            <a:ext cx="34861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628800"/>
            <a:ext cx="7992888" cy="4752528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Style Attributes : 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마크업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언어에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inline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적용하기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CSSOM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View Module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스크롤된 거리나 화면 폭과 같은 화면이 보여지고 있는 형태에 대한 정보에 기계적으로 접근할 수 있는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CSSOM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부분적인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Extended Box Model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Box Model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추가적으로 제어하기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CSSOM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Object Model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대한 규정으로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스크립트나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위한 정보를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제공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Syntax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작성하는 문법에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rotate( )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박스를 평면상에서 회전하는 기능으로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함수의 값으로 회전 각도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(deg)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지정할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636912"/>
            <a:ext cx="286702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skew( )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기울임을 지정하는 기능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492896"/>
            <a:ext cx="28670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matrix( ) </a:t>
            </a:r>
            <a:endParaRPr lang="ko-KR" altLang="en-US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박스에 이동 및 회전 크기 변화와 기울임 등을 복합적으로 적용할 수 있는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값은 순서대로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scaleX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skewX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skewY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scaleY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translateX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translateY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3356992"/>
            <a:ext cx="314325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transform–style</a:t>
            </a:r>
            <a:endParaRPr lang="ko-KR" altLang="en-US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공간에서 변경된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좌표를 하위 요소에게 전달할 것인지의 여부를 결정하는 속성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276872"/>
            <a:ext cx="6305550" cy="4380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perspective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공간에서 요소와 관측 점과의 거리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즉 원근감을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88840"/>
            <a:ext cx="6210300" cy="457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perspective–origin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공간상에서 원근감의 방향을 지정하는 속성으로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좌측 상단을 기준으로 지정된 위치 값부터 원근감의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관측점이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적용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04864"/>
            <a:ext cx="6648450" cy="443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backface</a:t>
            </a:r>
            <a:r>
              <a:rPr lang="en-US" altLang="ko-KR" sz="3200" dirty="0" smtClean="0"/>
              <a:t>–visibility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박스가 뒤집혔을 경우 박스 뒷면의 표시 여부를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88840"/>
            <a:ext cx="6276975" cy="466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transition–property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요소에 지정된 속성을 변환하고자 할 때 사용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7962900" cy="473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transition–duration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변환이 진행되는 시간을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88840"/>
            <a:ext cx="63722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transition–timing–function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속성이 변환될 때 진행 속도의 형태를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2856"/>
            <a:ext cx="88201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611560" y="1556792"/>
            <a:ext cx="7992888" cy="4896544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Lists and Counters Module Level 3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리스트 요소를 위한 속성과 번호 지정을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Tables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요소를 위한 속성에 관련된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‘Reader’ Media Type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 판독기와 같은 리더 기기를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Positioning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위치를 지정하는 속성에 관련된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Generated and Replaced Content Module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내용 요소 또는 대치되는 요소를 생성하는 것에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 Line Layout : Inline Box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858016" cy="762000"/>
          </a:xfrm>
        </p:spPr>
        <p:txBody>
          <a:bodyPr/>
          <a:lstStyle/>
          <a:p>
            <a:r>
              <a:rPr lang="en-US" altLang="ko-KR" sz="3200" dirty="0" smtClean="0"/>
              <a:t>transition-timing-function </a:t>
            </a:r>
            <a:r>
              <a:rPr lang="ko-KR" altLang="en-US" sz="3200" dirty="0" smtClean="0"/>
              <a:t>속성 </a:t>
            </a:r>
            <a:r>
              <a:rPr lang="ko-KR" altLang="en-US" sz="3200" dirty="0" smtClean="0"/>
              <a:t>값</a:t>
            </a:r>
            <a:endParaRPr lang="ko-KR" altLang="en-US" sz="3200" dirty="0" smtClean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350520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844824"/>
            <a:ext cx="34956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858016" cy="762000"/>
          </a:xfrm>
        </p:spPr>
        <p:txBody>
          <a:bodyPr/>
          <a:lstStyle/>
          <a:p>
            <a:r>
              <a:rPr lang="en-US" altLang="ko-KR" sz="3200" dirty="0" smtClean="0"/>
              <a:t>transition-timing-function </a:t>
            </a:r>
            <a:r>
              <a:rPr lang="ko-KR" altLang="en-US" sz="3200" dirty="0" smtClean="0"/>
              <a:t>속성 </a:t>
            </a:r>
            <a:r>
              <a:rPr lang="ko-KR" altLang="en-US" sz="3200" dirty="0" smtClean="0"/>
              <a:t>값</a:t>
            </a:r>
            <a:endParaRPr lang="ko-KR" altLang="en-US" sz="3200" dirty="0" smtClean="0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35337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988840"/>
            <a:ext cx="3571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858016" cy="762000"/>
          </a:xfrm>
        </p:spPr>
        <p:txBody>
          <a:bodyPr/>
          <a:lstStyle/>
          <a:p>
            <a:r>
              <a:rPr lang="en-US" altLang="ko-KR" sz="3200" dirty="0" smtClean="0"/>
              <a:t>transition-timing-function </a:t>
            </a:r>
            <a:r>
              <a:rPr lang="ko-KR" altLang="en-US" sz="3200" dirty="0" smtClean="0"/>
              <a:t>속성 </a:t>
            </a:r>
            <a:r>
              <a:rPr lang="ko-KR" altLang="en-US" sz="3200" dirty="0" smtClean="0"/>
              <a:t>값</a:t>
            </a:r>
            <a:endParaRPr lang="ko-KR" altLang="en-US" sz="3200" dirty="0" smtClean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88840"/>
            <a:ext cx="35052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988840"/>
            <a:ext cx="353377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858016" cy="762000"/>
          </a:xfrm>
        </p:spPr>
        <p:txBody>
          <a:bodyPr/>
          <a:lstStyle/>
          <a:p>
            <a:r>
              <a:rPr lang="en-US" altLang="ko-KR" sz="3200" dirty="0" smtClean="0"/>
              <a:t>transition-timing-function </a:t>
            </a:r>
            <a:r>
              <a:rPr lang="ko-KR" altLang="en-US" sz="3200" dirty="0" smtClean="0"/>
              <a:t>속성 </a:t>
            </a:r>
            <a:r>
              <a:rPr lang="ko-KR" altLang="en-US" sz="3200" dirty="0" smtClean="0"/>
              <a:t>값</a:t>
            </a:r>
            <a:endParaRPr lang="ko-KR" altLang="en-US" sz="3200" dirty="0" smtClean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988840"/>
            <a:ext cx="353377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858016" cy="762000"/>
          </a:xfrm>
        </p:spPr>
        <p:txBody>
          <a:bodyPr/>
          <a:lstStyle/>
          <a:p>
            <a:r>
              <a:rPr lang="en-US" altLang="ko-KR" sz="3200" dirty="0" smtClean="0"/>
              <a:t>transition-timing-function </a:t>
            </a:r>
            <a:r>
              <a:rPr lang="ko-KR" altLang="en-US" sz="3200" dirty="0" smtClean="0"/>
              <a:t>속성 </a:t>
            </a:r>
            <a:r>
              <a:rPr lang="ko-KR" altLang="en-US" sz="3200" dirty="0" smtClean="0"/>
              <a:t>값</a:t>
            </a:r>
            <a:endParaRPr lang="ko-KR" altLang="en-US" sz="3200" dirty="0" smtClean="0"/>
          </a:p>
        </p:txBody>
      </p:sp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60848"/>
            <a:ext cx="72866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transition–delay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변환이 진행되기 전 지연되는 시간을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0175" y="2276475"/>
            <a:ext cx="63436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transition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transition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 속성 값들을 일괄 적용하는 대표 속성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13" y="2166938"/>
            <a:ext cx="88677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@</a:t>
            </a:r>
            <a:r>
              <a:rPr lang="en-US" altLang="ko-KR" sz="3200" dirty="0" err="1" smtClean="0"/>
              <a:t>keyframes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296144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animation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 적용할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키프레임을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생성하기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규칙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996952"/>
            <a:ext cx="8532440" cy="349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916832"/>
            <a:ext cx="63436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animation–name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keyframes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규칙으로 생성한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애니메애션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이름을 지정하여 해당 애니메이션이 실행되도록 하는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2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5925" y="2476500"/>
            <a:ext cx="57721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animation–duration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animation-name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실행된 애니메이션 진행 시간을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325" y="2447925"/>
            <a:ext cx="54673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611560" y="1340768"/>
            <a:ext cx="7992888" cy="5328592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 Hyperlink Presentation Module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하이퍼링크가 표시되는 형태에 대한 내용을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다룸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Math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수식을 작성하는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MathML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스타일을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Aural Style Sheets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음성 장치를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TV Profile 1.0 : TV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적용하기 위한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하위 집합으로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전체 스펙을 축소한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Behavioral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Extensions to CSS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확장하기 위한 동적 제어에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Cascading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Style Sheets (CSS)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대한 전반적 설명과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각 모듈에 대한 간략한 소개를 담은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animation–timing–function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애니메이션 진행 속도의 변화 형태를 지정하는 속성으로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앞서 살펴본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transition-timing-function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동일함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388" y="2343150"/>
            <a:ext cx="751522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animation–iteration–count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애니메이션의 반복 횟수를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863" y="2457450"/>
            <a:ext cx="52482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animation–direction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애니메이션의 진행 방향을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0238" y="2471738"/>
            <a:ext cx="5343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animation–play–state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애니메이션의 진행 및 정지 상태를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62213"/>
            <a:ext cx="56388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animation–delay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애니메이션이 실행되기 전 지연 시간을 초 단위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763" y="2543175"/>
            <a:ext cx="53244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animation–fill–mode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애니메이션 실행 이전이나 이후에 애니메이션 효과를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표시할지의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여부를 지정하는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0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514600"/>
            <a:ext cx="563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animation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애니메이션과 관련된 속성 값들을 일괄 지정하기 위한 대표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2266950"/>
            <a:ext cx="73914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736" y="227013"/>
            <a:ext cx="6948264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display : flex, display : </a:t>
            </a:r>
            <a:r>
              <a:rPr lang="en-US" altLang="ko-KR" sz="3200" dirty="0" smtClean="0"/>
              <a:t>inline–flex</a:t>
            </a:r>
            <a:endParaRPr lang="ko-KR" altLang="en-US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추가된 유연한 박스 레이아웃을 사용하려면 가장 먼저 기존에 사용했던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display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 추가된 새로운 값인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inline-flex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지정해야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값의 차이점은 블록 수준의 유연한 박스를 생성할 것인지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수준의 유연한 박스를 생성할 것인지를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여부임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3789040"/>
            <a:ext cx="48482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flex–direction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2051720" y="1052736"/>
            <a:ext cx="511256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배치 방향을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59150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5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933056"/>
            <a:ext cx="88677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flex–wrap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지정된 요소에 포함된 자식 요소 박스가 한 줄 또는 여러 줄로 배치될 것인지를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470226"/>
            <a:ext cx="67627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204864"/>
            <a:ext cx="50196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ko-KR" altLang="en-US" sz="3200" dirty="0" smtClean="0"/>
              <a:t>웹 </a:t>
            </a:r>
            <a:r>
              <a:rPr lang="ko-KR" altLang="en-US" sz="3200" dirty="0" err="1" smtClean="0"/>
              <a:t>브라우저별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지원 </a:t>
            </a:r>
            <a:r>
              <a:rPr lang="en-US" altLang="ko-KR" sz="3200" dirty="0" smtClean="0"/>
              <a:t>Test 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611560" y="1340768"/>
            <a:ext cx="7992888" cy="864096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704" y="1268760"/>
            <a:ext cx="6840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http://css3test.com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772816"/>
            <a:ext cx="6643464" cy="47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flex–flow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84784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flex-direction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flex-flow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일괄적으로 지정할 수 있는 대표 속성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924944"/>
            <a:ext cx="49530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order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배치 순서를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492896"/>
            <a:ext cx="50006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flex–grow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556792"/>
            <a:ext cx="7992888" cy="108012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정의된 부모 요소가 자식 요소보다 크거나 작을 경우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자식 요소의 크기를 조정하는 방법으로 자식 요소에 확대 비율을 지정하여 부모 요소의 크기에 맞게 자동으로 크기를 조정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96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212976"/>
            <a:ext cx="52197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flex–grow </a:t>
            </a:r>
            <a:r>
              <a:rPr lang="ko-KR" altLang="en-US" sz="3200" dirty="0" smtClean="0"/>
              <a:t>	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3816424" cy="2717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700808"/>
            <a:ext cx="388843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flex–shrink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44016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flex-grow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속성과 마찬가지로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정의된 부모 요소가 자식 요소보다 크거나 작을 경우 자식 요소의 크기를 조정하는 방법으로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자식 요소에 축소 비율을 지정하여 부모 요소의 크기에 맞게 자동으로 조정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284984"/>
            <a:ext cx="460851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924944"/>
            <a:ext cx="3942978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flex–basis</a:t>
            </a:r>
            <a:endParaRPr lang="ko-KR" altLang="en-US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유연하게 조절되는 박스의 기준 크기를 지정하는 속성으로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width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속성에서 사용할 수 있는 값과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동일함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36912"/>
            <a:ext cx="51339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flex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flex-grow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flex-shrink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그리고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flex-basis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일괄적으로 지정할 수 있는 대표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852936"/>
            <a:ext cx="664845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justify–content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8002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지정된 부모 요소 내에서 자식 요소의 정렬 방식을 지정하기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정렬은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flex-direction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값이 행 방향이냐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 방향이냐에 따라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start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end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결정됨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73016"/>
            <a:ext cx="70294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justify–content </a:t>
            </a:r>
            <a:r>
              <a:rPr lang="ko-KR" altLang="en-US" sz="3200" dirty="0" smtClean="0"/>
              <a:t>	</a:t>
            </a: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2081213"/>
            <a:ext cx="89535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 justify–content </a:t>
            </a:r>
            <a:r>
              <a:rPr lang="ko-KR" altLang="en-US" sz="3200" dirty="0" smtClean="0"/>
              <a:t>	</a:t>
            </a:r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892492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077072"/>
            <a:ext cx="431482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 </a:t>
            </a:r>
            <a:r>
              <a:rPr lang="ko-KR" altLang="en-US" sz="3200" dirty="0" smtClean="0"/>
              <a:t>사용의 의의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51520" y="1556792"/>
            <a:ext cx="3168352" cy="4320480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스타일 사용의 중요한 의의는 문서의 구조와 표현을 분리할 수 있다는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점을 들 수 있으며 이는 구조와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표현을 분리함으로써 문서 구조의 수정 없이 스타일의 변경만으로 다양한 표현을 할 수 있다는 것을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의미함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556792"/>
            <a:ext cx="5024806" cy="4311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align–content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flex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지정된 부모 요소 내에서 여러 개의 행이나 열로 구성된 요소 박스의 정렬을 지정하기 위한 속성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3" y="2371725"/>
            <a:ext cx="76485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align–content</a:t>
            </a:r>
            <a:r>
              <a:rPr lang="ko-KR" altLang="en-US" sz="3200" dirty="0" smtClean="0"/>
              <a:t>	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8588" y="1340768"/>
            <a:ext cx="8886825" cy="2597623"/>
            <a:chOff x="128588" y="2117252"/>
            <a:chExt cx="8886825" cy="2597623"/>
          </a:xfrm>
        </p:grpSpPr>
        <p:pic>
          <p:nvPicPr>
            <p:cNvPr id="2088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8588" y="2143125"/>
              <a:ext cx="8886825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88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7934" y="2117252"/>
              <a:ext cx="421005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113" y="4088085"/>
            <a:ext cx="886777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align–content</a:t>
            </a:r>
            <a:r>
              <a:rPr lang="ko-KR" altLang="en-US" sz="3200" dirty="0" smtClean="0"/>
              <a:t>	</a:t>
            </a: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8" y="2133600"/>
            <a:ext cx="89630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align–items, align–self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라인 박스의 높이에 따라 배치되는 요소 박스에 배치에 영향을 주는 교차 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(cross axis)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지정하는 속성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492896"/>
            <a:ext cx="59912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align–items, align–self</a:t>
            </a:r>
            <a:r>
              <a:rPr lang="ko-KR" altLang="en-US" sz="3200" dirty="0" smtClean="0"/>
              <a:t>	</a:t>
            </a:r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6505575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content</a:t>
            </a:r>
            <a:endParaRPr lang="ko-KR" altLang="en-US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가상 요소 선택자인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:before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:after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지정한 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특정 요소 앞이나 뒤에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콘텐츠를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추가할 수 있도록 하는 기능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2376488"/>
            <a:ext cx="738187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box–sizing</a:t>
            </a:r>
            <a:endParaRPr lang="ko-KR" altLang="en-US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크기를 결정하는 방식을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2688"/>
            <a:ext cx="56388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outline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outline-width, outline-style, outline-color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일괄적으로 지정하는 대표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속성과는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별개로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외곽선을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3" y="2964160"/>
            <a:ext cx="60483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outline–offset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바깥쪽 영역과 외곽선 사이의 간격을 지정하는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 descr="Untitled-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2708920"/>
            <a:ext cx="4617009" cy="19044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resize</a:t>
            </a:r>
            <a:endParaRPr lang="ko-KR" altLang="en-US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사용자에 의해 요소 박스의 크기를 조정할 것인지의 여부를 지정할 수 있는 속성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613" y="2452688"/>
            <a:ext cx="46767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 </a:t>
            </a:r>
            <a:r>
              <a:rPr lang="ko-KR" altLang="en-US" sz="3200" dirty="0" smtClean="0"/>
              <a:t>사용의 의의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436096" y="1556792"/>
            <a:ext cx="3168352" cy="4824536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문서에 있어 구조와 표현의 분리는 워드프로세서 문서보다 중요할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 이유 중 하나는 웹 문서가 기계적으로 해석될 수 있는 가능성이 높아지기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때문임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기계적으로 해석되는 것은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아니라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이지만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구조와 무관한 표현적 요소를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분리함으로써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간결해지고 더욱 구조 화될 수 있기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때문임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486474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text–overflow</a:t>
            </a:r>
            <a:endParaRPr lang="ko-KR" altLang="en-US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008112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너비가 고정되어 있고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 내 텍스트가 박스의 크기를 넘는 경우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된 텍스트를 처리하는 방식을 지정하는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780928"/>
            <a:ext cx="55435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cursor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위에 마우스가 오버될 때 마우스 포인터의 모양을 지정하는 속성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420888"/>
            <a:ext cx="75057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Media Query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3024336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Media Query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새롭게 추가된 속성이라기보다는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CSS2.1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미디어 기능이 확장된 것으로 볼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HTML4.01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CSS2.1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"aural(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청각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braille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"handheld(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휴대 기기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"print(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"projection(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"screen(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tty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전신 인자기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tv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텔레비전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"embossed(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양각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"speech(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음성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 "all(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미디어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)"’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미디어 타입을 지정함으로써 사용자 환경에 따라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선택적으로 적용할 수 있도록 정의하고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725144"/>
            <a:ext cx="644842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Media Query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&lt;link&gt;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media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사용하여 미디어 타입에 따라 선택적으로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적용하는 방법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92896"/>
            <a:ext cx="8676456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Media Query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&lt;style&gt;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media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사용하여 미디어 타입에 따라 선택적으로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적용하는 방법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848872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Media Query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@media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규칙을 사용하여 미디어 타입에 따라 선택적으로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적용하는 방법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204864"/>
            <a:ext cx="8604448" cy="443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Media Query</a:t>
            </a:r>
            <a:r>
              <a:rPr lang="ko-KR" altLang="en-US" sz="2400" dirty="0" smtClean="0"/>
              <a:t>에서 매체의 해상도나 특징을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구분할 </a:t>
            </a:r>
            <a:r>
              <a:rPr lang="ko-KR" altLang="en-US" sz="2400" dirty="0" smtClean="0"/>
              <a:t>수 있는 </a:t>
            </a:r>
            <a:r>
              <a:rPr lang="ko-KR" altLang="en-US" sz="2400" dirty="0" smtClean="0"/>
              <a:t>방법</a:t>
            </a:r>
            <a:r>
              <a:rPr lang="ko-KR" altLang="en-US" sz="24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124744"/>
            <a:ext cx="7992888" cy="5616624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출력 매체의 너비의 따라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height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출력 매체의 높이의 따라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device-width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출력 장치의 디스플레이 너비에 따라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device-height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출력 장치의 디스플레이 높이에 따라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orientation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화면의 가로 세로 방향에 따라 미디어의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유형을 결정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device-aspect-ratio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출력 장치 디스플레이의 가로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세로 비율에 따라 미디어 유형을 정의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color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표시가 가능한 매체의 색상 깊이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color-index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매체가 표시할 수 있는 색상의 개수로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monochrome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흑백 매체의 음영 깊이 값으로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resolution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매체의 출력 해상도의 값으로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scan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화면의 주사 방식에 따라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lang="ko-KR" altLang="en-US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점자 출력기와 같은 물리적 격자 형태의 출력 형태의 유형을 정의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Media Query</a:t>
            </a:r>
            <a:r>
              <a:rPr lang="ko-KR" altLang="en-US" sz="3200" dirty="0" smtClean="0"/>
              <a:t>의 조건식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2051720" y="764704"/>
            <a:ext cx="7092280" cy="864096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not / only : </a:t>
            </a:r>
            <a:b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not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only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미디어 쿼리의 조건을 제한하거나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79503"/>
            <a:ext cx="6876255" cy="468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Media Query</a:t>
            </a:r>
            <a:r>
              <a:rPr lang="ko-KR" altLang="en-US" sz="2400" dirty="0" smtClean="0"/>
              <a:t>에서 매체의 해상도나 특징을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구분할 </a:t>
            </a:r>
            <a:r>
              <a:rPr lang="ko-KR" altLang="en-US" sz="2400" dirty="0" smtClean="0"/>
              <a:t>수 있는 </a:t>
            </a:r>
            <a:r>
              <a:rPr lang="ko-KR" altLang="en-US" sz="2400" dirty="0" smtClean="0"/>
              <a:t>방법</a:t>
            </a:r>
            <a:r>
              <a:rPr lang="ko-KR" altLang="en-US" sz="24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763688" y="692696"/>
            <a:ext cx="7272808" cy="1368152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and / ", 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미디어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쿼리의 조건을 모두 만족할 때를 의미하며 콤마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(,)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적용할 매체에 따른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조건식을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명시할 수도 있습니다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76872"/>
            <a:ext cx="8676456" cy="443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23908" y="2881314"/>
            <a:ext cx="6819992" cy="1762132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0000"/>
                </a:solidFill>
              </a:rPr>
              <a:t>Section </a:t>
            </a:r>
            <a:r>
              <a:rPr lang="en-US" altLang="ko-KR" sz="4000" dirty="0" smtClean="0">
                <a:solidFill>
                  <a:srgbClr val="000000"/>
                </a:solidFill>
              </a:rPr>
              <a:t>2. </a:t>
            </a:r>
            <a:r>
              <a:rPr lang="en-US" altLang="ko-KR" sz="4000" dirty="0" smtClean="0">
                <a:solidFill>
                  <a:srgbClr val="000000"/>
                </a:solidFill>
              </a:rPr>
              <a:t/>
            </a:r>
            <a:br>
              <a:rPr lang="en-US" altLang="ko-KR" sz="4000" dirty="0" smtClean="0">
                <a:solidFill>
                  <a:srgbClr val="000000"/>
                </a:solidFill>
              </a:rPr>
            </a:br>
            <a:r>
              <a:rPr lang="en-US" altLang="ko-KR" sz="4000" dirty="0" smtClean="0">
                <a:solidFill>
                  <a:srgbClr val="000000"/>
                </a:solidFill>
              </a:rPr>
              <a:t>CSS</a:t>
            </a:r>
            <a:r>
              <a:rPr lang="ko-KR" altLang="en-US" sz="4000" dirty="0" smtClean="0">
                <a:solidFill>
                  <a:srgbClr val="000000"/>
                </a:solidFill>
              </a:rPr>
              <a:t> 기</a:t>
            </a:r>
            <a:r>
              <a:rPr lang="ko-KR" altLang="en-US" sz="4000" dirty="0" smtClean="0">
                <a:solidFill>
                  <a:srgbClr val="000000"/>
                </a:solidFill>
              </a:rPr>
              <a:t>초</a:t>
            </a:r>
            <a:r>
              <a:rPr lang="en-US" altLang="ko-KR" sz="4000" dirty="0" smtClean="0">
                <a:solidFill>
                  <a:srgbClr val="000000"/>
                </a:solidFill>
              </a:rPr>
              <a:t/>
            </a:r>
            <a:br>
              <a:rPr lang="en-US" altLang="ko-KR" sz="4000" dirty="0" smtClean="0">
                <a:solidFill>
                  <a:srgbClr val="000000"/>
                </a:solidFill>
              </a:rPr>
            </a:br>
            <a:endParaRPr lang="ko-KR" altLang="en-US" sz="4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23908" y="2881314"/>
            <a:ext cx="6819992" cy="1762132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0000"/>
                </a:solidFill>
              </a:rPr>
              <a:t>Section 1. </a:t>
            </a:r>
            <a:br>
              <a:rPr lang="en-US" altLang="ko-KR" sz="4000" dirty="0" smtClean="0">
                <a:solidFill>
                  <a:srgbClr val="000000"/>
                </a:solidFill>
              </a:rPr>
            </a:br>
            <a:r>
              <a:rPr lang="en-US" altLang="ko-KR" sz="4000" dirty="0" smtClean="0">
                <a:solidFill>
                  <a:srgbClr val="000000"/>
                </a:solidFill>
              </a:rPr>
              <a:t>CSS</a:t>
            </a:r>
            <a:r>
              <a:rPr lang="ko-KR" altLang="en-US" sz="4000" dirty="0" smtClean="0">
                <a:solidFill>
                  <a:srgbClr val="000000"/>
                </a:solidFill>
              </a:rPr>
              <a:t>에 대하여</a:t>
            </a:r>
            <a:r>
              <a:rPr lang="en-US" altLang="ko-KR" sz="4000" dirty="0" smtClean="0">
                <a:solidFill>
                  <a:srgbClr val="000000"/>
                </a:solidFill>
              </a:rPr>
              <a:t/>
            </a:r>
            <a:br>
              <a:rPr lang="en-US" altLang="ko-KR" sz="4000" dirty="0" smtClean="0">
                <a:solidFill>
                  <a:srgbClr val="000000"/>
                </a:solidFill>
              </a:rPr>
            </a:br>
            <a:endParaRPr lang="ko-KR" altLang="en-US" sz="4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 </a:t>
            </a:r>
            <a:r>
              <a:rPr lang="ko-KR" altLang="en-US" sz="3200" dirty="0" smtClean="0"/>
              <a:t>기본문법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683568" y="1676772"/>
            <a:ext cx="7992888" cy="1656184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하나의 규칙은 크게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(selector)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선언부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(declaration block)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이루어지며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선언부는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다시 속성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(property)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속성 값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(value)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구성되어 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선언부는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세미콜론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(;)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속성과 속성 값을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구분하여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개의 선언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(declaration)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지정할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32956"/>
            <a:ext cx="879157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 </a:t>
            </a:r>
            <a:r>
              <a:rPr lang="en-US" altLang="ko-KR" sz="2400" dirty="0" smtClean="0"/>
              <a:t>CSS3 </a:t>
            </a:r>
            <a:r>
              <a:rPr lang="ko-KR" altLang="en-US" sz="2400" dirty="0" smtClean="0"/>
              <a:t>웹 </a:t>
            </a:r>
            <a:r>
              <a:rPr lang="ko-KR" altLang="en-US" sz="2400" dirty="0" err="1" smtClean="0"/>
              <a:t>브라우저별</a:t>
            </a:r>
            <a:r>
              <a:rPr lang="ko-KR" altLang="en-US" sz="2400" dirty="0" smtClean="0"/>
              <a:t> 접두사</a:t>
            </a:r>
            <a:r>
              <a:rPr lang="en-US" altLang="ko-KR" sz="2400" dirty="0" smtClean="0"/>
              <a:t>(vendor prefix) </a:t>
            </a:r>
            <a:endParaRPr lang="ko-KR" altLang="en-US" sz="24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683568" y="1412776"/>
            <a:ext cx="7992888" cy="1968252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표준안이 아직 확정되지 않은 상태이기 때문에 최신 웹 브라우저들은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실험적으로 제공하고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이를 위해 속성이나 속성 값 앞에 웹 브라우저별로 접두사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(vendor prefix)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제공하고 있으며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접두사의 경우 웹 브라우저별로 다르기 때문에 하나의 속성을 선언하기 위해서는 여러 번의 동 일한 선언을 지정해야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717032"/>
            <a:ext cx="7632848" cy="198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 </a:t>
            </a:r>
            <a:r>
              <a:rPr lang="ko-KR" altLang="en-US" sz="3200" dirty="0" smtClean="0"/>
              <a:t>주석 및 단위</a:t>
            </a:r>
            <a:endParaRPr lang="ko-KR" altLang="en-US" sz="2400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26499" cy="86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내용 개체 틀 4"/>
          <p:cNvSpPr txBox="1">
            <a:spLocks/>
          </p:cNvSpPr>
          <p:nvPr/>
        </p:nvSpPr>
        <p:spPr>
          <a:xfrm>
            <a:off x="683568" y="2852936"/>
            <a:ext cx="7992888" cy="3816424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타입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"inherit"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같이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미리 정의된 키워드나 제작자가 정의한 저작자 키워드 등 텍스트로 입력하는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값이 이에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숫자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타입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개수 비율들을 나타낼 수 있는 정수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실수 값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퍼센트 값이 이에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길이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단위 타입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길이 단위 타입은 상대 길이 단위 값과 절대 길이 단위 값이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있으며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상대 길이 단위 값은 특정 길이에 비율로 정해지는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 </a:t>
            </a:r>
            <a:r>
              <a:rPr lang="ko-KR" altLang="en-US" sz="3200" dirty="0" smtClean="0"/>
              <a:t>상대 단위와 절대 단위</a:t>
            </a:r>
            <a:endParaRPr lang="ko-KR" altLang="en-US" sz="3200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 r="45506"/>
          <a:stretch>
            <a:fillRect/>
          </a:stretch>
        </p:blipFill>
        <p:spPr bwMode="auto">
          <a:xfrm>
            <a:off x="395536" y="1844824"/>
            <a:ext cx="410445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744823"/>
            <a:ext cx="4203204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기타 단위 타입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3816424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이에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속한 단위들로는 각도를 지정하는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"deg", "grad", "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rad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"turn",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시간을 나타내는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"s", "ms",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빈도를 지정하는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"Hz", "kHz"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그리고 해상도를 지정하는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"dpi", "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dpcm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"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dppx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들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단위들은 기존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CSS2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음성 브라우저 등의 특수 경우를 상정하여 정의되었던 것이지만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는 표현 속성이 다양해짐에 따라 각도나 시간은 일반적으로 사용되는 값의 형식이 될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것임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색상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3816424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에서의 색상 단위는 좀 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확대되었음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특히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투명 값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(alpha)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이나 색상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채도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명도 등을 지정 할 수 있는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HSL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방식 그리고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currentcolor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키워드 등이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추가되었음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이름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transparent, 16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진수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RGB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256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RGB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백분율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(%) RGB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RGBA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HSL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HSLA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currentcolor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800" dirty="0" smtClean="0"/>
              <a:t> </a:t>
            </a:r>
            <a:r>
              <a:rPr lang="en-US" altLang="ko-KR" sz="2800" dirty="0" smtClean="0"/>
              <a:t>RGBA </a:t>
            </a:r>
            <a:r>
              <a:rPr lang="ko-KR" altLang="en-US" sz="2800" dirty="0" smtClean="0"/>
              <a:t>형식 및 </a:t>
            </a:r>
            <a:r>
              <a:rPr lang="en-US" altLang="ko-KR" sz="2800" dirty="0" smtClean="0"/>
              <a:t>HSLA </a:t>
            </a:r>
            <a:r>
              <a:rPr lang="ko-KR" altLang="en-US" sz="2800" dirty="0" smtClean="0"/>
              <a:t>형식의 사용 예</a:t>
            </a:r>
            <a:endParaRPr lang="ko-KR" altLang="en-US" sz="2800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8360419" cy="376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 </a:t>
            </a:r>
            <a:r>
              <a:rPr lang="ko-KR" altLang="en-US" sz="3200" dirty="0" smtClean="0"/>
              <a:t>적용하기 </a:t>
            </a:r>
            <a:r>
              <a:rPr lang="en-US" altLang="ko-KR" sz="3200" dirty="0" smtClean="0"/>
              <a:t>(External)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340768"/>
            <a:ext cx="7992888" cy="108012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외부에 생성하여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문서에 연결하는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방식으로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&lt;link&gt;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사용하는 방법과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@import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명령을 사용하는 두 가지 방식이 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Untitled-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564904"/>
            <a:ext cx="7020272" cy="390238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 </a:t>
            </a:r>
            <a:r>
              <a:rPr lang="ko-KR" altLang="en-US" sz="3200" dirty="0" smtClean="0"/>
              <a:t>적용하기 </a:t>
            </a:r>
            <a:r>
              <a:rPr lang="en-US" altLang="ko-KR" sz="3200" dirty="0" smtClean="0"/>
              <a:t>(Embedded)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340768"/>
            <a:ext cx="7992888" cy="108012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내에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코드를 직접 포함하여 스타일이 적용되도록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&lt;style&gt;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요소내에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선언합니다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67010"/>
            <a:ext cx="6912768" cy="425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 </a:t>
            </a:r>
            <a:r>
              <a:rPr lang="ko-KR" altLang="en-US" sz="3200" dirty="0" smtClean="0"/>
              <a:t>적용하기 </a:t>
            </a:r>
            <a:r>
              <a:rPr lang="en-US" altLang="ko-KR" sz="3200" dirty="0" smtClean="0"/>
              <a:t>(Inline)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340768"/>
            <a:ext cx="7992888" cy="1656184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요소에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style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사용하여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코드를 선언하는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방법임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그러나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방법은 구조와 표현의 분리라는 관점에서 바람직하지 않은 면을 가지고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특히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Inline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방식의 스타일은 선택자의 우선순위가 가장 높기 때문에 스타일의 재정의가 어렵거나 불가능한 경우가 발생할 수 있으므로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사용에 주의가 필요함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284984"/>
            <a:ext cx="6912000" cy="301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</a:t>
            </a:r>
            <a:r>
              <a:rPr lang="ko-KR" altLang="en-US" sz="3200" dirty="0" smtClean="0"/>
              <a:t>란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340768"/>
            <a:ext cx="4287990" cy="5328592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캐스케이딩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스타일 시트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(Cascading Style Sheet)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마크업 언어가 실제로 표시되는 방법을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기술하는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언어로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HTML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주로 쓰이며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XML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에서도 사용할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W3C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표준이며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레이아웃과 스타일을 정의할 때의 자유도가 높은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언어임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웹 사이트에서 사용되는 스타일을 지정하기 위한 언어로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스타일은 웹의 독창적인 개념이 아니라 웹 이전부터 워드프로세스 등에 사용했던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개념임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988840"/>
            <a:ext cx="3783818" cy="387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23908" y="2881314"/>
            <a:ext cx="6819992" cy="1762132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0000"/>
                </a:solidFill>
              </a:rPr>
              <a:t>Section </a:t>
            </a:r>
            <a:r>
              <a:rPr lang="en-US" altLang="ko-KR" sz="4000" dirty="0" smtClean="0">
                <a:solidFill>
                  <a:srgbClr val="000000"/>
                </a:solidFill>
              </a:rPr>
              <a:t>3. </a:t>
            </a:r>
            <a:r>
              <a:rPr lang="en-US" altLang="ko-KR" sz="4000" dirty="0" smtClean="0">
                <a:solidFill>
                  <a:srgbClr val="000000"/>
                </a:solidFill>
              </a:rPr>
              <a:t/>
            </a:r>
            <a:br>
              <a:rPr lang="en-US" altLang="ko-KR" sz="4000" dirty="0" smtClean="0">
                <a:solidFill>
                  <a:srgbClr val="000000"/>
                </a:solidFill>
              </a:rPr>
            </a:br>
            <a:r>
              <a:rPr lang="en-US" altLang="ko-KR" sz="4000" dirty="0" smtClean="0">
                <a:solidFill>
                  <a:srgbClr val="000000"/>
                </a:solidFill>
              </a:rPr>
              <a:t>CSS</a:t>
            </a:r>
            <a:r>
              <a:rPr lang="ko-KR" altLang="en-US" sz="4000" dirty="0" smtClean="0">
                <a:solidFill>
                  <a:srgbClr val="000000"/>
                </a:solidFill>
              </a:rPr>
              <a:t> </a:t>
            </a:r>
            <a:r>
              <a:rPr lang="ko-KR" altLang="en-US" sz="4000" dirty="0" err="1" smtClean="0">
                <a:solidFill>
                  <a:srgbClr val="000000"/>
                </a:solidFill>
              </a:rPr>
              <a:t>선택자</a:t>
            </a:r>
            <a:r>
              <a:rPr lang="en-US" altLang="ko-KR" sz="4000" dirty="0" smtClean="0">
                <a:solidFill>
                  <a:srgbClr val="000000"/>
                </a:solidFill>
              </a:rPr>
              <a:t/>
            </a:r>
            <a:br>
              <a:rPr lang="en-US" altLang="ko-KR" sz="4000" dirty="0" smtClean="0">
                <a:solidFill>
                  <a:srgbClr val="000000"/>
                </a:solidFill>
              </a:rPr>
            </a:br>
            <a:endParaRPr lang="ko-KR" altLang="en-US" sz="4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전체 </a:t>
            </a:r>
            <a:r>
              <a:rPr lang="ko-KR" altLang="en-US" sz="3200" dirty="0" err="1" smtClean="0"/>
              <a:t>선택자</a:t>
            </a:r>
            <a:r>
              <a:rPr lang="en-US" altLang="ko-KR" sz="3200" dirty="0" smtClean="0"/>
              <a:t>(Universal Selector)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(Universal Selector)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모든 요소를 선택하는 방법으로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"*"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선언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49080"/>
            <a:ext cx="8244408" cy="1508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0738" y="2890838"/>
            <a:ext cx="49625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요소 </a:t>
            </a:r>
            <a:r>
              <a:rPr lang="ko-KR" altLang="en-US" sz="3200" dirty="0" err="1" smtClean="0"/>
              <a:t>선택자</a:t>
            </a:r>
            <a:r>
              <a:rPr lang="en-US" altLang="ko-KR" sz="3200" dirty="0" smtClean="0"/>
              <a:t>(Type Selector) 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(Type Selector)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선택하는 방법으로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"h1", "p", "div"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등의 요소를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149080"/>
            <a:ext cx="8568952" cy="135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0725" y="2919413"/>
            <a:ext cx="516255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클래스 </a:t>
            </a:r>
            <a:r>
              <a:rPr lang="ko-KR" altLang="en-US" sz="3200" dirty="0" err="1" smtClean="0"/>
              <a:t>선택자</a:t>
            </a:r>
            <a:r>
              <a:rPr lang="en-US" altLang="ko-KR" sz="3200" dirty="0" smtClean="0"/>
              <a:t>(Class Selector) 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1368152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클래스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(Class Selector)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값을 참조하여 선택하는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이때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값은 하나의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요소에 여러 개를 지정할 수 있기 때문에 다중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지정할 수도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25144"/>
            <a:ext cx="874610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140968"/>
            <a:ext cx="8001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아이디 </a:t>
            </a:r>
            <a:r>
              <a:rPr lang="ko-KR" altLang="en-US" sz="3200" dirty="0" err="1" smtClean="0"/>
              <a:t>선택자</a:t>
            </a:r>
            <a:r>
              <a:rPr lang="en-US" altLang="ko-KR" sz="3200" dirty="0" smtClean="0"/>
              <a:t>(ID Selector)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1368152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아이디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(ID Selector)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값을 참조하여 선택하는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이때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값은 하나의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문서에 한 번만 사용할 수 있기 때문에 아이디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선택자를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사용하면 유일한 요소를 선택할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996952"/>
            <a:ext cx="65532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293096"/>
            <a:ext cx="8394526" cy="15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속성 </a:t>
            </a:r>
            <a:r>
              <a:rPr lang="ko-KR" altLang="en-US" sz="3200" dirty="0" err="1" smtClean="0"/>
              <a:t>선택자</a:t>
            </a:r>
            <a:r>
              <a:rPr lang="en-US" altLang="ko-KR" sz="3200" dirty="0" smtClean="0"/>
              <a:t>(Attribute Selector)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1979712" y="1052736"/>
            <a:ext cx="6696744" cy="108012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(Attribute Selector)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속성을 참조하여 선택하는 방법을 의미하며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이때 속성의 지정 여부나 속성 값의 일치 여부로 선택할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79152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7" y="5445224"/>
            <a:ext cx="8352927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가상 클래스 </a:t>
            </a:r>
            <a:r>
              <a:rPr lang="ko-KR" altLang="en-US" sz="2400" dirty="0" err="1" smtClean="0"/>
              <a:t>선택자</a:t>
            </a:r>
            <a:r>
              <a:rPr lang="en-US" altLang="ko-KR" sz="2400" dirty="0" smtClean="0"/>
              <a:t>(Pseudo–classes Selector)</a:t>
            </a:r>
            <a:endParaRPr lang="ko-KR" altLang="en-US" sz="24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412776"/>
            <a:ext cx="7992888" cy="530120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가상 클래스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(Pseudo-classes Selector)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요소의 상태나 상황에 따라 선택하는 방법으로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링크의 경우 방문하기 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방문한 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링크 위에 마우스를 올려놓거나 포커스 시 등의 상황을 선택하여 스타일을 지정할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언어에 따른 구분이나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마크업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구조에 따라 특정 요소를 선택할 수도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동적 가상 클래스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(Dynamic pseudo-classes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–: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link, :visited, :active, :hover, :focus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타깃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가상 클래스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(Target pseudo-classes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:target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언어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가상 클래스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(Language pseudo-classes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– :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상태 가상 클래스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(UI element states pseudo-classes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–: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enabled, :disabled, :checked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구조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가상 클래스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(Structural pseudo-classes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– :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root, </a:t>
            </a:r>
            <a:b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nth-child( ), :nth-last-child( ), :nth-of-type( ),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nth-last-of-type( ), :first-child, :last-child, :first-of-type( ),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last-of-type( ), :only-child, :only-of-type( ), :empty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부정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가상 클래스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(Negation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pseudo-classes) – :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not( 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가상 클래스 </a:t>
            </a:r>
            <a:r>
              <a:rPr lang="ko-KR" altLang="en-US" sz="2400" dirty="0" err="1" smtClean="0"/>
              <a:t>선택자</a:t>
            </a:r>
            <a:r>
              <a:rPr lang="en-US" altLang="ko-KR" sz="2400" dirty="0" smtClean="0"/>
              <a:t>(Pseudo–classes Selector)</a:t>
            </a:r>
            <a:endParaRPr lang="ko-KR" altLang="en-US" sz="2400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 cstate="print"/>
          <a:srcRect b="28047"/>
          <a:stretch>
            <a:fillRect/>
          </a:stretch>
        </p:blipFill>
        <p:spPr bwMode="auto">
          <a:xfrm>
            <a:off x="683568" y="1268760"/>
            <a:ext cx="79248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가상 클래스 </a:t>
            </a:r>
            <a:r>
              <a:rPr lang="ko-KR" altLang="en-US" sz="2400" dirty="0" err="1" smtClean="0"/>
              <a:t>선택자</a:t>
            </a:r>
            <a:r>
              <a:rPr lang="en-US" altLang="ko-KR" sz="2400" dirty="0" smtClean="0"/>
              <a:t>(Pseudo–classes Selector)</a:t>
            </a:r>
            <a:endParaRPr lang="ko-KR" altLang="en-US" sz="2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39552" y="1556792"/>
            <a:ext cx="8162553" cy="4578449"/>
            <a:chOff x="657919" y="1412776"/>
            <a:chExt cx="8162553" cy="4578449"/>
          </a:xfrm>
        </p:grpSpPr>
        <p:pic>
          <p:nvPicPr>
            <p:cNvPr id="1576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70034"/>
            <a:stretch>
              <a:fillRect/>
            </a:stretch>
          </p:blipFill>
          <p:spPr bwMode="auto">
            <a:xfrm>
              <a:off x="683568" y="1412776"/>
              <a:ext cx="7924800" cy="2249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76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r="7054"/>
            <a:stretch>
              <a:fillRect/>
            </a:stretch>
          </p:blipFill>
          <p:spPr bwMode="auto">
            <a:xfrm>
              <a:off x="657919" y="3429000"/>
              <a:ext cx="8162553" cy="2562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가상 클래스 </a:t>
            </a:r>
            <a:r>
              <a:rPr lang="ko-KR" altLang="en-US" sz="2400" dirty="0" err="1" smtClean="0"/>
              <a:t>선택자</a:t>
            </a:r>
            <a:r>
              <a:rPr lang="en-US" altLang="ko-KR" sz="2400" dirty="0" smtClean="0"/>
              <a:t>(Pseudo–classes Selector)</a:t>
            </a:r>
            <a:endParaRPr lang="ko-KR" altLang="en-US" sz="2400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784977" cy="136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</a:t>
            </a:r>
            <a:r>
              <a:rPr lang="ko-KR" altLang="en-US" sz="3200" dirty="0" smtClean="0"/>
              <a:t>의 과거와 현재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628800"/>
            <a:ext cx="7992888" cy="5040560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1996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W3C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주도하에 첫 번째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버전인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Level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발표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1998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년에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Level 2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등장하면서 대부분의 웹 브라우저들이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Level 2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지원하기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시작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Level 2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버그를 수정한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Level 2.1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2006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년에 발표되면서 현재까지 표준으로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사용되고 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Level 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Level 2.1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달리 모든 명세가 포함된 버전이 아닌 모듈 단위로 개발되고 있으며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 준화가 모듈 단위로 진행되고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중 몇몇 모듈은 현재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Recomendation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권고안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있으며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Working Draft(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초안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 머물러 있는 모듈도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가상 요소 </a:t>
            </a:r>
            <a:r>
              <a:rPr lang="ko-KR" altLang="en-US" sz="2400" dirty="0" err="1" smtClean="0"/>
              <a:t>선택자</a:t>
            </a:r>
            <a:r>
              <a:rPr lang="en-US" altLang="ko-KR" sz="2400" dirty="0" smtClean="0"/>
              <a:t>(Pseudo–element Selector)</a:t>
            </a:r>
            <a:endParaRPr lang="ko-KR" altLang="en-US" sz="24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340768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가상 요소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(Pseudo-element Selector)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요소의 첫글자나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첫줄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또는 요소 앞이나 뒤 등 가상의 영역을 선택하고자 할 때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6933" y="2132856"/>
            <a:ext cx="6467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013176"/>
            <a:ext cx="8226698" cy="154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하위 </a:t>
            </a:r>
            <a:r>
              <a:rPr lang="ko-KR" altLang="en-US" sz="2800" dirty="0" err="1" smtClean="0"/>
              <a:t>선택자</a:t>
            </a:r>
            <a:r>
              <a:rPr lang="en-US" altLang="ko-KR" sz="2800" dirty="0" smtClean="0"/>
              <a:t>(Descendant </a:t>
            </a:r>
            <a:r>
              <a:rPr lang="en-US" altLang="ko-KR" sz="2800" dirty="0" err="1" smtClean="0"/>
              <a:t>Combinator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하위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(Descendant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Combinator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방식은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선택자와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선택자를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공란으로 선언하며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선행 선택자의 하위 요소 중 후행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선택자에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해당하는 요소를 선택하는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2890838"/>
            <a:ext cx="76581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4149080"/>
            <a:ext cx="8759899" cy="129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자식 </a:t>
            </a:r>
            <a:r>
              <a:rPr lang="ko-KR" altLang="en-US" sz="3200" dirty="0" err="1" smtClean="0"/>
              <a:t>선택자</a:t>
            </a:r>
            <a:r>
              <a:rPr lang="en-US" altLang="ko-KR" sz="3200" dirty="0" smtClean="0"/>
              <a:t>(Child </a:t>
            </a:r>
            <a:r>
              <a:rPr lang="en-US" altLang="ko-KR" sz="3200" dirty="0" err="1" smtClean="0"/>
              <a:t>Combinator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자식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(Child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Combinators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방식은 선행 선택자인 부모 요소 하위에 포함된 후행 선택자인 자식 요소를 선택하는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이때 부모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선택자와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자식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선택자는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"&gt;"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구분하여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선언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852936"/>
            <a:ext cx="75723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437112"/>
            <a:ext cx="7986861" cy="124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형제 </a:t>
            </a:r>
            <a:r>
              <a:rPr lang="ko-KR" altLang="en-US" sz="3200" dirty="0" err="1" smtClean="0"/>
              <a:t>선택자</a:t>
            </a:r>
            <a:r>
              <a:rPr lang="en-US" altLang="ko-KR" sz="3200" dirty="0" smtClean="0"/>
              <a:t>(Sibling </a:t>
            </a:r>
            <a:r>
              <a:rPr lang="en-US" altLang="ko-KR" sz="3200" dirty="0" err="1" smtClean="0"/>
              <a:t>Combinators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형제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(Sibling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Combinators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기본 형제 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(General Sibling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Combinators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인접 형제 선택자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(Adjacent Sibling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Combinators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구분할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이때 기본 형제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선택자는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선행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선택자와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후행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선택자를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"+"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구분하여 선언하고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인접 형제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선택자는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"~"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구분하여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선언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356992"/>
            <a:ext cx="75152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869160"/>
            <a:ext cx="7704856" cy="17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선택자</a:t>
            </a:r>
            <a:r>
              <a:rPr lang="ko-KR" altLang="en-US" sz="3200" dirty="0" smtClean="0"/>
              <a:t> 그룹화</a:t>
            </a:r>
            <a:endParaRPr lang="ko-KR" altLang="en-US" sz="3200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556792"/>
            <a:ext cx="7992888" cy="115212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앞에서 살펴본 모든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선택자는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콤마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(,)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사용하여 그룹으로 한 번에 선언할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선택자를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그룹으로 선언할 경우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선언된 모든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선택자에는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동일한 선언이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적용됨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80928"/>
            <a:ext cx="65532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077072"/>
            <a:ext cx="8342139" cy="1274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선택자</a:t>
            </a:r>
            <a:r>
              <a:rPr lang="ko-KR" altLang="en-US" sz="3200" dirty="0" smtClean="0"/>
              <a:t> 우선순위	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412776"/>
            <a:ext cx="7992888" cy="530120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하나의 요소에 여러 스타일이 중복 지정될 경우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선택자의 우선순위에 따라 구체성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(specificity)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높은 선택자의 스타일이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적용됨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08920"/>
            <a:ext cx="8763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23908" y="2881314"/>
            <a:ext cx="6819992" cy="1762132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0000"/>
                </a:solidFill>
              </a:rPr>
              <a:t>Section </a:t>
            </a:r>
            <a:r>
              <a:rPr lang="en-US" altLang="ko-KR" sz="4000" dirty="0" smtClean="0">
                <a:solidFill>
                  <a:srgbClr val="000000"/>
                </a:solidFill>
              </a:rPr>
              <a:t>4. </a:t>
            </a:r>
            <a:r>
              <a:rPr lang="en-US" altLang="ko-KR" sz="4000" dirty="0" smtClean="0">
                <a:solidFill>
                  <a:srgbClr val="000000"/>
                </a:solidFill>
              </a:rPr>
              <a:t/>
            </a:r>
            <a:br>
              <a:rPr lang="en-US" altLang="ko-KR" sz="4000" dirty="0" smtClean="0">
                <a:solidFill>
                  <a:srgbClr val="000000"/>
                </a:solidFill>
              </a:rPr>
            </a:br>
            <a:r>
              <a:rPr lang="en-US" altLang="ko-KR" sz="4000" dirty="0" smtClean="0">
                <a:solidFill>
                  <a:srgbClr val="000000"/>
                </a:solidFill>
              </a:rPr>
              <a:t>CSS</a:t>
            </a:r>
            <a:r>
              <a:rPr lang="ko-KR" altLang="en-US" sz="4000" dirty="0" smtClean="0">
                <a:solidFill>
                  <a:srgbClr val="000000"/>
                </a:solidFill>
              </a:rPr>
              <a:t> 속성</a:t>
            </a:r>
            <a:r>
              <a:rPr lang="en-US" altLang="ko-KR" sz="4000" dirty="0" smtClean="0">
                <a:solidFill>
                  <a:srgbClr val="000000"/>
                </a:solidFill>
              </a:rPr>
              <a:t/>
            </a:r>
            <a:br>
              <a:rPr lang="en-US" altLang="ko-KR" sz="4000" dirty="0" smtClean="0">
                <a:solidFill>
                  <a:srgbClr val="000000"/>
                </a:solidFill>
              </a:rPr>
            </a:br>
            <a:endParaRPr lang="ko-KR" altLang="en-US" sz="4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font–family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412776"/>
            <a:ext cx="7992888" cy="530120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폰트를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63627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font–weight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83568" y="1412776"/>
            <a:ext cx="7992888" cy="530120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폰트가 표시되는 굵기를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060848"/>
            <a:ext cx="84201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font–stretch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611560" y="1700808"/>
            <a:ext cx="4680520" cy="504056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폰트의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장평을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64904"/>
            <a:ext cx="80867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5445224"/>
            <a:ext cx="727280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웹표준</a:t>
            </a:r>
            <a:r>
              <a:rPr lang="ko-KR" altLang="en-US" sz="3200" dirty="0" smtClean="0"/>
              <a:t> 개발 단계</a:t>
            </a:r>
            <a:endParaRPr lang="ko-KR" altLang="en-US" sz="3200" dirty="0"/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8" y="3005138"/>
            <a:ext cx="88487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font–style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폰트의 표시 형태를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6872"/>
            <a:ext cx="64198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font–size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폰트의 크기를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04864"/>
            <a:ext cx="56197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91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797152"/>
            <a:ext cx="73533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font–size–adjust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소문자의 높이를 기준으로 글자 크기를 조절할 때 사용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76872"/>
            <a:ext cx="397192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204864"/>
            <a:ext cx="345757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폰트 관련 속성을 일괄적으로 지정하기 위한 대표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2238375"/>
            <a:ext cx="67246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font–synthesis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08012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지정된 글꼴에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볼드체와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기울임꼴체가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포함되어 있지 않을 경우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브라우저가 굵은 글꼴이나 기울어진 글꼴을 합성하여 표현할 것인지의 여부를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924944"/>
            <a:ext cx="39338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@font–face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700808"/>
            <a:ext cx="7992888" cy="1368152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@font-face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일반적인 속성과 달리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사용할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font-family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이름과 자원을 정의할 수 있는 규칙으로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사용자의 환경에 설치된 폰트 또는 제작자가 서버에서 제공한 폰트를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다운로드하여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사용할 수 있도록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하는 역할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3284984"/>
            <a:ext cx="6000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581128"/>
            <a:ext cx="828675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@font–face </a:t>
            </a:r>
            <a:r>
              <a:rPr lang="ko-KR" altLang="en-US" sz="3200" dirty="0" smtClean="0"/>
              <a:t>	</a:t>
            </a:r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2271713"/>
            <a:ext cx="74295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font–variant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영문 폰트의 소문자 표시 형태를 변경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04864"/>
            <a:ext cx="73533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font–feature–settings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08012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오픈 타입 글꼴의 세부 설정을 조정하는 속성으로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 오픈 타입 글꼴을 포함하는 글꼴의 문자 모양과 대체 문자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글자 위치와 레이아웃 등을 조정할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852936"/>
            <a:ext cx="53244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font–kerning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커닝 기능을 사용할 것인지의 여부를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450" y="2500313"/>
            <a:ext cx="42291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340768"/>
            <a:ext cx="7992888" cy="5040560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Selectors Level 3 : 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적용하기 위해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선택하는 방법에 대한 규정으로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이전 버전에서 제공하던 선택자 이외에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정보 구조 관계를 탐색하여 요소를 선택하는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Structural Pseudo Selector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다수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 되었음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Color Module Level 3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사용할 수 있는 색상에 관한 규정으로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색상의 투명도를 지정할 수 있는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RGBA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형식을 사용할 수 있게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되었음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Namespaces Module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형식에서 사용될 경우의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네임 스페이스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지정하기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Backgrounds and Borders Module Level 3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이용한 웹 디자인에서 사용 빈도가 높은 배경과 테두리에 대한 규정으로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많은 기능이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추가되었음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font-language–override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 정의된 언어를 다른 언어로 대체하는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471738"/>
            <a:ext cx="39624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text–transform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텍스트의 대소 문자를 변환하기 위한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0238" y="2319338"/>
            <a:ext cx="53435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white–space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텍스트의 공백과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줄바꿈의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처리 방법을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0638" y="2438400"/>
            <a:ext cx="65627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tab–size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탭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(tab)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크기를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0" y="2514600"/>
            <a:ext cx="4343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line–break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내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줄바꿈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규칙을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9725" y="2328863"/>
            <a:ext cx="59245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word–break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줄바꿈을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위한 단어 규칙을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588" y="2424113"/>
            <a:ext cx="736282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hyphens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줄바꿈으로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인해 단어가 나누어질 때 하이픈을 자동으로 삽입하는 방식을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500313"/>
            <a:ext cx="56388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overflow–wrap/word–wrap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08012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overflow-wrap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word-wrap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속성은 동일한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두 속성은 단어가 요소 박스의 너비보다 길어질 경우 자동 줄바꿈이 발생하는데 이때 단어를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나눌지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여부를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852936"/>
            <a:ext cx="543877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text–align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단락 내 텍스트의 가로 방향 정렬 방법을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" y="2452688"/>
            <a:ext cx="69342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text–align–last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단락의 마지막 줄 텍스트 정렬 방식을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2163" y="2371725"/>
            <a:ext cx="50196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556792"/>
            <a:ext cx="7992888" cy="4680520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Multi–Column Layout Module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인쇄물의 다단 구성과 같은 형태의 레이아웃을 구현하기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Media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Queries : Media Queries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media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속성의 확장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media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속성에서는 웹을 표시하는 매체의 형식만을 구분하였지만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CSS3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추가된 기능으로 인해 매체의 특성에 따라서도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구분하여 적용할 수 있게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되었음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Mobile Profile 2.0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휴대 전화에 적용하기 위한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하위 집합으로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전체 스펙을 축소한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Marquee Module Level 3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움직이는 텍스트와 같이 사용자의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인터렉션에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독립적으로 흐르는 효과에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letter–spacing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글자와 글자 사이의 간격을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950" y="2495550"/>
            <a:ext cx="53721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word–spacing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단어와 단어 사이의 간격을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0713" y="2466975"/>
            <a:ext cx="536257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text–indent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단락의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첫줄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들여쓰기를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4384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text–decoration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텍스트를 장식하는 속성으로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세분화된 하위 속성이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추가되었음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564904"/>
            <a:ext cx="74295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text–shadow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텍스트에 그림자를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25" y="2486025"/>
            <a:ext cx="56197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display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표현 방식을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013" y="2157413"/>
            <a:ext cx="74199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padding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content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영역과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사이의 안쪽 여백을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738" y="2447925"/>
            <a:ext cx="57245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border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테두리를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2613" y="2438400"/>
            <a:ext cx="54387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margin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1512168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기준으로 다른 요소와의 바깥쪽 여백을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값에 음수 값을 사용할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있으며 상하로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인접한 박스의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display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"block"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 경우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마진 겹침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(Margin Collapsing)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현상이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발생함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501008"/>
            <a:ext cx="54673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width, height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너비와 높이를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4050" y="2457450"/>
            <a:ext cx="52959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340768"/>
            <a:ext cx="7992888" cy="5400600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 Paged Media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인쇄된 웹과 같이 페이지로 구분되는 미디어를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Print Profile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성능이 낮은 저가형 프린터에 적용하기 위한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하위 집합으로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전체 스펙을 축소한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Values and Units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사용되는 값과 단위에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Cascading and inheritance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주요한 특징인 단계적 상속에 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 Level 3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문자열에 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Writing Modes Module Level 3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문자에 따른 글쓰기 방향에 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2000" dirty="0" smtClean="0"/>
              <a:t> </a:t>
            </a:r>
            <a:r>
              <a:rPr lang="en-US" altLang="ko-KR" sz="2000" dirty="0" smtClean="0"/>
              <a:t>min–width, min–height, max–width, max–height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최소 및 최대 너비와 높이를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8" y="2466975"/>
            <a:ext cx="55721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visibility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요소에 의해 만들어진 박스의 화면상 표시 여부를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3575" y="2466975"/>
            <a:ext cx="52768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overflow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콘텐츠가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영역을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벗어나는 경우의 처리 방법을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025" y="2466975"/>
            <a:ext cx="56959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overflow-style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사용자의 선택에 따라 스크롤 방법을 결정하는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overflow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속성의 실행 방식을 지정하는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825" y="2505075"/>
            <a:ext cx="73723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1154" y="208351"/>
            <a:ext cx="6737350" cy="762000"/>
          </a:xfrm>
        </p:spPr>
        <p:txBody>
          <a:bodyPr/>
          <a:lstStyle/>
          <a:p>
            <a:r>
              <a:rPr lang="en-US" altLang="ko-KR" sz="2800" dirty="0" smtClean="0"/>
              <a:t>marquee–style</a:t>
            </a:r>
            <a:r>
              <a:rPr lang="en-US" altLang="ko-KR" sz="2800" dirty="0" smtClean="0"/>
              <a:t>, marquee–loop, marquee–direction, marquee–speed</a:t>
            </a:r>
            <a:r>
              <a:rPr lang="ko-KR" altLang="en-US" sz="28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기존에 인터넷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익스플로러에서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지원하던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&lt;marquee&gt;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동일하게 움직이는 효과를 지정하는 속성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7544" y="2269604"/>
            <a:ext cx="8113340" cy="4399756"/>
            <a:chOff x="467544" y="2269604"/>
            <a:chExt cx="8113340" cy="4399756"/>
          </a:xfrm>
        </p:grpSpPr>
        <p:pic>
          <p:nvPicPr>
            <p:cNvPr id="2529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544" y="2292052"/>
              <a:ext cx="3629025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293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27984" y="2269604"/>
              <a:ext cx="4152900" cy="209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293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39552" y="4573860"/>
              <a:ext cx="3448050" cy="209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2933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27984" y="4573860"/>
              <a:ext cx="3419475" cy="209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rotation, rotation–point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회전 각도를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780928"/>
            <a:ext cx="372427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39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5682" y="2780928"/>
            <a:ext cx="3714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color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전경색을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0238" y="2457450"/>
            <a:ext cx="53435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opacity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박스의 투명도를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56673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717032"/>
            <a:ext cx="42291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background–color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배경색을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0" y="2471738"/>
            <a:ext cx="54483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background–image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박스에 배경 이미지를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하나의 요소 박스의 여러 개의 배경 이미지를 지정할 수 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573016"/>
            <a:ext cx="4133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내용 개체 틀 4"/>
          <p:cNvSpPr txBox="1">
            <a:spLocks/>
          </p:cNvSpPr>
          <p:nvPr/>
        </p:nvSpPr>
        <p:spPr>
          <a:xfrm>
            <a:off x="611560" y="4581128"/>
            <a:ext cx="3960440" cy="1224136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background-image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속성의 값으로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그레이디언트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효과를 지정할 수 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258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132856"/>
            <a:ext cx="54768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CSS3 </a:t>
            </a:r>
            <a:r>
              <a:rPr lang="ko-KR" altLang="en-US" sz="3200" dirty="0" smtClean="0"/>
              <a:t>모듈</a:t>
            </a:r>
            <a:endParaRPr lang="ko-KR" altLang="en-US" sz="3200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39552" y="1268760"/>
            <a:ext cx="7992888" cy="5400600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 Line Grid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영문자의 베이스라인과 같은 문자열의 가이드 라인에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Ruby Module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한자나 일본어 등에서 독음 등을 표시하기 위한 작은 글자에 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Generated Content for Paged Media Module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출력물과 같은 페이지로 나누어지는 매체에서 쪽 번호나 장 번호를 생성하기 위한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Fonts Module Level 3 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글자체에 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사용자 측에 미리 설치되어 있는 폰트뿐만 아니라 서버 측의 폰트도 지정할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basic box model : CSS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표시하는 기본 규칙인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Box Model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관한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규정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linear–gradient( </a:t>
            </a:r>
            <a:r>
              <a:rPr lang="en-US" altLang="ko-KR" sz="3200" dirty="0" smtClean="0"/>
              <a:t>)  </a:t>
            </a:r>
            <a:r>
              <a:rPr lang="ko-KR" altLang="en-US" sz="3200" dirty="0" smtClean="0"/>
              <a:t>	</a:t>
            </a: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429000"/>
            <a:ext cx="8244408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348880"/>
            <a:ext cx="645795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선형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그레이디언트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효과를 지정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radial–gradient( ) </a:t>
            </a:r>
            <a:r>
              <a:rPr lang="ko-KR" altLang="en-US" sz="3200" dirty="0" smtClean="0"/>
              <a:t>	</a:t>
            </a:r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132856"/>
            <a:ext cx="645795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원형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그레이디언트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효과를 지정 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429000"/>
            <a:ext cx="864096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3212976"/>
            <a:ext cx="42100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repeating–linear–gradient( ) </a:t>
            </a:r>
            <a:r>
              <a:rPr lang="ko-KR" altLang="en-US" sz="3200" dirty="0" smtClean="0"/>
              <a:t>	</a:t>
            </a:r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348880"/>
            <a:ext cx="645795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변환이 반복되는 선형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그레이디언트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효과를 지정 </a:t>
            </a: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573016"/>
            <a:ext cx="860444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repeating–radial–gradient( )</a:t>
            </a:r>
            <a:endParaRPr lang="ko-KR" altLang="en-US" sz="3200" dirty="0" smtClean="0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132856"/>
            <a:ext cx="645795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변환이 반복되는 원형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그레이디언트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효과를 지정 </a:t>
            </a: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429000"/>
            <a:ext cx="8424936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background–repeat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이미지의 반복 여부를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7838" y="2466975"/>
            <a:ext cx="56483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background–attachment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이미지의 고정 여부를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25" y="2343150"/>
            <a:ext cx="52387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background–position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907704" y="1052736"/>
            <a:ext cx="583264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이미지의 위치를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551497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3583260"/>
            <a:ext cx="43529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background–clip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속성이 적용되는 영역을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32856"/>
            <a:ext cx="53149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437112"/>
            <a:ext cx="73533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background–origin</a:t>
            </a:r>
            <a:r>
              <a:rPr lang="ko-KR" altLang="en-US" sz="3200" dirty="0" smtClean="0"/>
              <a:t>	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83568" y="1412776"/>
            <a:ext cx="7992888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이미지의 시작점을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060848"/>
            <a:ext cx="53721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293096"/>
            <a:ext cx="73437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dirty="0" smtClean="0"/>
              <a:t> </a:t>
            </a:r>
            <a:r>
              <a:rPr lang="en-US" altLang="ko-KR" sz="3200" dirty="0" smtClean="0"/>
              <a:t>background–size</a:t>
            </a:r>
            <a:endParaRPr lang="ko-KR" altLang="en-US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907704" y="1052736"/>
            <a:ext cx="5760640" cy="72008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이미지의 크기를 지정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484784"/>
            <a:ext cx="541972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429000"/>
            <a:ext cx="3697560" cy="328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s01_1">
  <a:themeElements>
    <a:clrScheme name="ms01_1 3">
      <a:dk1>
        <a:srgbClr val="808080"/>
      </a:dk1>
      <a:lt1>
        <a:srgbClr val="FFFFFF"/>
      </a:lt1>
      <a:dk2>
        <a:srgbClr val="FFFFFF"/>
      </a:dk2>
      <a:lt2>
        <a:srgbClr val="B2B2B2"/>
      </a:lt2>
      <a:accent1>
        <a:srgbClr val="058089"/>
      </a:accent1>
      <a:accent2>
        <a:srgbClr val="66BE0E"/>
      </a:accent2>
      <a:accent3>
        <a:srgbClr val="FFFFFF"/>
      </a:accent3>
      <a:accent4>
        <a:srgbClr val="6C6C6C"/>
      </a:accent4>
      <a:accent5>
        <a:srgbClr val="AAC0C4"/>
      </a:accent5>
      <a:accent6>
        <a:srgbClr val="5CAC0C"/>
      </a:accent6>
      <a:hlink>
        <a:srgbClr val="2CA9D0"/>
      </a:hlink>
      <a:folHlink>
        <a:srgbClr val="4841D9"/>
      </a:folHlink>
    </a:clrScheme>
    <a:fontScheme name="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3">
        <a:dk1>
          <a:srgbClr val="808080"/>
        </a:dk1>
        <a:lt1>
          <a:srgbClr val="FFFFFF"/>
        </a:lt1>
        <a:dk2>
          <a:srgbClr val="FFFFFF"/>
        </a:dk2>
        <a:lt2>
          <a:srgbClr val="B2B2B2"/>
        </a:lt2>
        <a:accent1>
          <a:srgbClr val="058089"/>
        </a:accent1>
        <a:accent2>
          <a:srgbClr val="66BE0E"/>
        </a:accent2>
        <a:accent3>
          <a:srgbClr val="FFFFFF"/>
        </a:accent3>
        <a:accent4>
          <a:srgbClr val="6C6C6C"/>
        </a:accent4>
        <a:accent5>
          <a:srgbClr val="AAC0C4"/>
        </a:accent5>
        <a:accent6>
          <a:srgbClr val="5CAC0C"/>
        </a:accent6>
        <a:hlink>
          <a:srgbClr val="2CA9D0"/>
        </a:hlink>
        <a:folHlink>
          <a:srgbClr val="4841D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웹표준 슬라이드</Template>
  <TotalTime>749</TotalTime>
  <Words>4133</Words>
  <Application>Microsoft Office PowerPoint</Application>
  <PresentationFormat>화면 슬라이드 쇼(4:3)</PresentationFormat>
  <Paragraphs>477</Paragraphs>
  <Slides>188</Slides>
  <Notes>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188</vt:i4>
      </vt:variant>
    </vt:vector>
  </HeadingPairs>
  <TitlesOfParts>
    <vt:vector size="190" baseType="lpstr">
      <vt:lpstr>ms01_1</vt:lpstr>
      <vt:lpstr>Image</vt:lpstr>
      <vt:lpstr>Part2 CSS3 Design</vt:lpstr>
      <vt:lpstr>Section 1.  CSS에 대하여 </vt:lpstr>
      <vt:lpstr> CSS란?</vt:lpstr>
      <vt:lpstr> CSS의 과거와 현재</vt:lpstr>
      <vt:lpstr> 웹표준 개발 단계</vt:lpstr>
      <vt:lpstr> CSS3 모듈</vt:lpstr>
      <vt:lpstr> CSS3 모듈</vt:lpstr>
      <vt:lpstr> CSS3 모듈</vt:lpstr>
      <vt:lpstr> CSS3 모듈</vt:lpstr>
      <vt:lpstr> CSS3 모듈</vt:lpstr>
      <vt:lpstr> CSS3 모듈</vt:lpstr>
      <vt:lpstr> CSS3 모듈</vt:lpstr>
      <vt:lpstr> CSS3 모듈</vt:lpstr>
      <vt:lpstr> CSS3 모듈</vt:lpstr>
      <vt:lpstr> CSS3 모듈</vt:lpstr>
      <vt:lpstr>웹 브라우저별 CSS3 지원 Test </vt:lpstr>
      <vt:lpstr> CSS 사용의 의의</vt:lpstr>
      <vt:lpstr> CSS 사용의 의의</vt:lpstr>
      <vt:lpstr>Section 2.  CSS 기초 </vt:lpstr>
      <vt:lpstr> CSS 기본문법</vt:lpstr>
      <vt:lpstr> CSS3 웹 브라우저별 접두사(vendor prefix) </vt:lpstr>
      <vt:lpstr> 주석 및 단위</vt:lpstr>
      <vt:lpstr> 상대 단위와 절대 단위</vt:lpstr>
      <vt:lpstr> 기타 단위 타입</vt:lpstr>
      <vt:lpstr> 색상</vt:lpstr>
      <vt:lpstr> RGBA 형식 및 HSLA 형식의 사용 예</vt:lpstr>
      <vt:lpstr> CSS 적용하기 (External)</vt:lpstr>
      <vt:lpstr> CSS 적용하기 (Embedded)</vt:lpstr>
      <vt:lpstr> CSS 적용하기 (Inline)</vt:lpstr>
      <vt:lpstr>Section 3.  CSS 선택자 </vt:lpstr>
      <vt:lpstr> 전체 선택자(Universal Selector)</vt:lpstr>
      <vt:lpstr> 요소 선택자(Type Selector) </vt:lpstr>
      <vt:lpstr> 클래스 선택자(Class Selector) </vt:lpstr>
      <vt:lpstr> 아이디 선택자(ID Selector)</vt:lpstr>
      <vt:lpstr> 속성 선택자(Attribute Selector)</vt:lpstr>
      <vt:lpstr> 가상 클래스 선택자(Pseudo–classes Selector)</vt:lpstr>
      <vt:lpstr> 가상 클래스 선택자(Pseudo–classes Selector)</vt:lpstr>
      <vt:lpstr> 가상 클래스 선택자(Pseudo–classes Selector)</vt:lpstr>
      <vt:lpstr> 가상 클래스 선택자(Pseudo–classes Selector)</vt:lpstr>
      <vt:lpstr> 가상 요소 선택자(Pseudo–element Selector)</vt:lpstr>
      <vt:lpstr> 하위 선택자(Descendant Combinator)</vt:lpstr>
      <vt:lpstr> 자식 선택자(Child Combinator)</vt:lpstr>
      <vt:lpstr> 형제 선택자(Sibling Combinators)</vt:lpstr>
      <vt:lpstr> 선택자 그룹화</vt:lpstr>
      <vt:lpstr> 선택자 우선순위 </vt:lpstr>
      <vt:lpstr>Section 4.  CSS 속성 </vt:lpstr>
      <vt:lpstr> font–family  </vt:lpstr>
      <vt:lpstr> font–weight  </vt:lpstr>
      <vt:lpstr> font–stretch  </vt:lpstr>
      <vt:lpstr> font–style  </vt:lpstr>
      <vt:lpstr> font–size  </vt:lpstr>
      <vt:lpstr> font–size–adjust  </vt:lpstr>
      <vt:lpstr> font  </vt:lpstr>
      <vt:lpstr> font–synthesis  </vt:lpstr>
      <vt:lpstr> @font–face  </vt:lpstr>
      <vt:lpstr> @font–face  </vt:lpstr>
      <vt:lpstr> font–variant  </vt:lpstr>
      <vt:lpstr> font–feature–settings  </vt:lpstr>
      <vt:lpstr> font–kerning  </vt:lpstr>
      <vt:lpstr> font-language–override  </vt:lpstr>
      <vt:lpstr> text–transform  </vt:lpstr>
      <vt:lpstr> white–space  </vt:lpstr>
      <vt:lpstr> tab–size  </vt:lpstr>
      <vt:lpstr> line–break  </vt:lpstr>
      <vt:lpstr> word–break  </vt:lpstr>
      <vt:lpstr> hyphens  </vt:lpstr>
      <vt:lpstr> overflow–wrap/word–wrap  </vt:lpstr>
      <vt:lpstr> text–align  </vt:lpstr>
      <vt:lpstr> text–align–last  </vt:lpstr>
      <vt:lpstr> letter–spacing  </vt:lpstr>
      <vt:lpstr> word–spacing  </vt:lpstr>
      <vt:lpstr> text–indent  </vt:lpstr>
      <vt:lpstr> text–decoration  </vt:lpstr>
      <vt:lpstr>text–shadow </vt:lpstr>
      <vt:lpstr> display  </vt:lpstr>
      <vt:lpstr> padding  </vt:lpstr>
      <vt:lpstr>border </vt:lpstr>
      <vt:lpstr> margin  </vt:lpstr>
      <vt:lpstr> width, height  </vt:lpstr>
      <vt:lpstr> min–width, min–height, max–width, max–height  </vt:lpstr>
      <vt:lpstr> visibility  </vt:lpstr>
      <vt:lpstr> overflow  </vt:lpstr>
      <vt:lpstr> overflow-style  </vt:lpstr>
      <vt:lpstr>marquee–style, marquee–loop, marquee–direction, marquee–speed </vt:lpstr>
      <vt:lpstr> rotation, rotation–point  </vt:lpstr>
      <vt:lpstr> color </vt:lpstr>
      <vt:lpstr> opacity  </vt:lpstr>
      <vt:lpstr> background–color  </vt:lpstr>
      <vt:lpstr> background–image </vt:lpstr>
      <vt:lpstr> linear–gradient( )   </vt:lpstr>
      <vt:lpstr>radial–gradient( )  </vt:lpstr>
      <vt:lpstr> repeating–linear–gradient( )  </vt:lpstr>
      <vt:lpstr>repeating–radial–gradient( )</vt:lpstr>
      <vt:lpstr> background–repeat </vt:lpstr>
      <vt:lpstr> background–attachment </vt:lpstr>
      <vt:lpstr> background–position  </vt:lpstr>
      <vt:lpstr> background–clip  </vt:lpstr>
      <vt:lpstr> background–origin </vt:lpstr>
      <vt:lpstr> background–size</vt:lpstr>
      <vt:lpstr> background  </vt:lpstr>
      <vt:lpstr> border–color </vt:lpstr>
      <vt:lpstr> border–style </vt:lpstr>
      <vt:lpstr> border–width  </vt:lpstr>
      <vt:lpstr> border–radius  </vt:lpstr>
      <vt:lpstr> border–image–source  </vt:lpstr>
      <vt:lpstr> border–image–slice  </vt:lpstr>
      <vt:lpstr> border–image–repeat  </vt:lpstr>
      <vt:lpstr> border–image–width </vt:lpstr>
      <vt:lpstr> border–image–outset  </vt:lpstr>
      <vt:lpstr> border–image  </vt:lpstr>
      <vt:lpstr> box–decoration–break  </vt:lpstr>
      <vt:lpstr> box–shadow  </vt:lpstr>
      <vt:lpstr> float  </vt:lpstr>
      <vt:lpstr> clear  </vt:lpstr>
      <vt:lpstr> position  </vt:lpstr>
      <vt:lpstr> top, right, bottom, left  </vt:lpstr>
      <vt:lpstr> z–index  </vt:lpstr>
      <vt:lpstr> clip  </vt:lpstr>
      <vt:lpstr> column–width  </vt:lpstr>
      <vt:lpstr> column–count  </vt:lpstr>
      <vt:lpstr> columns  </vt:lpstr>
      <vt:lpstr> column–gap  </vt:lpstr>
      <vt:lpstr> column–rule  </vt:lpstr>
      <vt:lpstr> column–span  </vt:lpstr>
      <vt:lpstr> column–fill  </vt:lpstr>
      <vt:lpstr>break–before, break–after, break–inside  </vt:lpstr>
      <vt:lpstr> transform  </vt:lpstr>
      <vt:lpstr> translate( )  </vt:lpstr>
      <vt:lpstr> scale( )  </vt:lpstr>
      <vt:lpstr> rotate( )  </vt:lpstr>
      <vt:lpstr> skew( )  </vt:lpstr>
      <vt:lpstr> matrix( ) </vt:lpstr>
      <vt:lpstr> transform–style</vt:lpstr>
      <vt:lpstr> perspective  </vt:lpstr>
      <vt:lpstr> perspective–origin </vt:lpstr>
      <vt:lpstr> backface–visibility </vt:lpstr>
      <vt:lpstr> transition–property  </vt:lpstr>
      <vt:lpstr> transition–duration </vt:lpstr>
      <vt:lpstr> transition–timing–function  </vt:lpstr>
      <vt:lpstr>transition-timing-function 속성 값</vt:lpstr>
      <vt:lpstr>transition-timing-function 속성 값</vt:lpstr>
      <vt:lpstr>transition-timing-function 속성 값</vt:lpstr>
      <vt:lpstr>transition-timing-function 속성 값</vt:lpstr>
      <vt:lpstr>transition-timing-function 속성 값</vt:lpstr>
      <vt:lpstr> transition–delay </vt:lpstr>
      <vt:lpstr> transition </vt:lpstr>
      <vt:lpstr> @keyframes  </vt:lpstr>
      <vt:lpstr> animation–name  </vt:lpstr>
      <vt:lpstr> animation–duration  </vt:lpstr>
      <vt:lpstr> animation–timing–function  </vt:lpstr>
      <vt:lpstr> animation–iteration–count  </vt:lpstr>
      <vt:lpstr> animation–direction  </vt:lpstr>
      <vt:lpstr> animation–play–state  </vt:lpstr>
      <vt:lpstr> animation–delay  </vt:lpstr>
      <vt:lpstr> animation–fill–mode  </vt:lpstr>
      <vt:lpstr> animation  </vt:lpstr>
      <vt:lpstr> display : flex, display : inline–flex</vt:lpstr>
      <vt:lpstr> flex–direction  </vt:lpstr>
      <vt:lpstr> flex–wrap  </vt:lpstr>
      <vt:lpstr> flex–flow </vt:lpstr>
      <vt:lpstr> order </vt:lpstr>
      <vt:lpstr> flex–grow </vt:lpstr>
      <vt:lpstr> flex–grow  </vt:lpstr>
      <vt:lpstr> flex–shrink  </vt:lpstr>
      <vt:lpstr> flex–basis</vt:lpstr>
      <vt:lpstr> flex  </vt:lpstr>
      <vt:lpstr> justify–content  </vt:lpstr>
      <vt:lpstr> justify–content  </vt:lpstr>
      <vt:lpstr>  justify–content  </vt:lpstr>
      <vt:lpstr> align–content </vt:lpstr>
      <vt:lpstr> align–content </vt:lpstr>
      <vt:lpstr> align–content </vt:lpstr>
      <vt:lpstr> align–items, align–self </vt:lpstr>
      <vt:lpstr> align–items, align–self </vt:lpstr>
      <vt:lpstr> content</vt:lpstr>
      <vt:lpstr>box–sizing</vt:lpstr>
      <vt:lpstr> outline </vt:lpstr>
      <vt:lpstr> outline–offset </vt:lpstr>
      <vt:lpstr> resize</vt:lpstr>
      <vt:lpstr> text–overflow</vt:lpstr>
      <vt:lpstr> cursor </vt:lpstr>
      <vt:lpstr>Media Query  </vt:lpstr>
      <vt:lpstr>Media Query  </vt:lpstr>
      <vt:lpstr>Media Query  </vt:lpstr>
      <vt:lpstr>Media Query  </vt:lpstr>
      <vt:lpstr>Media Query에서 매체의 해상도나 특징을  구분할 수 있는 방법 </vt:lpstr>
      <vt:lpstr>Media Query의 조건식</vt:lpstr>
      <vt:lpstr>Media Query에서 매체의 해상도나 특징을  구분할 수 있는 방법 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Teresa</dc:creator>
  <cp:lastModifiedBy>user</cp:lastModifiedBy>
  <cp:revision>334</cp:revision>
  <dcterms:created xsi:type="dcterms:W3CDTF">2010-03-14T12:09:21Z</dcterms:created>
  <dcterms:modified xsi:type="dcterms:W3CDTF">2013-12-24T06:51:50Z</dcterms:modified>
</cp:coreProperties>
</file>